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3" r:id="rId1"/>
  </p:sldMasterIdLst>
  <p:sldIdLst>
    <p:sldId id="257" r:id="rId2"/>
    <p:sldId id="312" r:id="rId3"/>
    <p:sldId id="313" r:id="rId4"/>
    <p:sldId id="306" r:id="rId5"/>
    <p:sldId id="320" r:id="rId6"/>
    <p:sldId id="309" r:id="rId7"/>
    <p:sldId id="321" r:id="rId8"/>
    <p:sldId id="322" r:id="rId9"/>
    <p:sldId id="318" r:id="rId10"/>
    <p:sldId id="308" r:id="rId11"/>
    <p:sldId id="32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67" autoAdjust="0"/>
    <p:restoredTop sz="94660"/>
  </p:normalViewPr>
  <p:slideViewPr>
    <p:cSldViewPr snapToGrid="0">
      <p:cViewPr varScale="1">
        <p:scale>
          <a:sx n="85" d="100"/>
          <a:sy n="85" d="100"/>
        </p:scale>
        <p:origin x="763" y="72"/>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390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314168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nl-NL" smtClean="0"/>
              <a:t>Klik om de stijl te bewerken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312778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209044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nl-NL" smtClean="0"/>
              <a:t>Klik om de stijl te bewerken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F97267A6-8C1A-4220-847A-24912F63A6C8}" type="datetimeFigureOut">
              <a:rPr lang="en-GB" smtClean="0"/>
              <a:t>18/03/2020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4599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nl-NL" smtClean="0"/>
              <a:t>Klik om de stijl te bewerken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F97267A6-8C1A-4220-847A-24912F63A6C8}" type="datetimeFigureOut">
              <a:rPr lang="en-GB" smtClean="0"/>
              <a:t>18/03/2020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472880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nl-NL" smtClean="0"/>
              <a:t>Klik om de stijl te bewerken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1097280" y="2582334"/>
            <a:ext cx="4937760" cy="3378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6217920" y="2582334"/>
            <a:ext cx="4937760" cy="3378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F97267A6-8C1A-4220-847A-24912F63A6C8}" type="datetimeFigureOut">
              <a:rPr lang="en-GB" smtClean="0"/>
              <a:t>18/03/2020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1558780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F97267A6-8C1A-4220-847A-24912F63A6C8}" type="datetimeFigureOut">
              <a:rPr lang="en-GB" smtClean="0"/>
              <a:t>18/03/2020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165806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97267A6-8C1A-4220-847A-24912F63A6C8}" type="datetimeFigureOut">
              <a:rPr lang="en-GB" smtClean="0"/>
              <a:t>18/03/2020</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16579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nl-NL" smtClean="0"/>
              <a:t>Klik om de stijl te bewerken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97267A6-8C1A-4220-847A-24912F63A6C8}" type="datetimeFigureOut">
              <a:rPr lang="en-GB" smtClean="0"/>
              <a:t>18/03/2020</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303E21C-1BC2-4EB7-8B4A-D29C698A7570}" type="slidenum">
              <a:rPr lang="en-GB" smtClean="0"/>
              <a:t>‹#›</a:t>
            </a:fld>
            <a:endParaRPr lang="en-GB"/>
          </a:p>
        </p:txBody>
      </p:sp>
    </p:spTree>
    <p:extLst>
      <p:ext uri="{BB962C8B-B14F-4D97-AF65-F5344CB8AC3E}">
        <p14:creationId xmlns:p14="http://schemas.microsoft.com/office/powerpoint/2010/main" val="3490222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15" y="0"/>
            <a:ext cx="12191985" cy="4915076"/>
          </a:xfrm>
          <a:blipFill>
            <a:blip r:embed="rId2" cstate="email">
              <a:extLst>
                <a:ext uri="{28A0092B-C50C-407E-A947-70E740481C1C}">
                  <a14:useLocalDpi xmlns:a14="http://schemas.microsoft.com/office/drawing/2010/main"/>
                </a:ext>
              </a:extLst>
            </a:blip>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F97267A6-8C1A-4220-847A-24912F63A6C8}" type="datetimeFigureOut">
              <a:rPr lang="en-GB" smtClean="0"/>
              <a:t>18/03/2020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850429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nl-NL" smtClean="0"/>
              <a:t>Klik om de stijl te bewerken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97267A6-8C1A-4220-847A-24912F63A6C8}" type="datetimeFigureOut">
              <a:rPr lang="en-GB" smtClean="0"/>
              <a:t>18/03/2020</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303E21C-1BC2-4EB7-8B4A-D29C698A7570}"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9675040"/>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www.thet.org/"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76250" y="366837"/>
            <a:ext cx="10058400" cy="774700"/>
          </a:xfrm>
        </p:spPr>
        <p:txBody>
          <a:bodyPr>
            <a:normAutofit/>
          </a:bodyPr>
          <a:lstStyle/>
          <a:p>
            <a:pPr lvl="0"/>
            <a:r>
              <a:rPr lang="en-GB" sz="44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Maternal </a:t>
            </a:r>
            <a:r>
              <a:rPr lang="en-GB" sz="44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and </a:t>
            </a:r>
            <a:r>
              <a:rPr lang="en-GB" sz="44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fetal </a:t>
            </a:r>
            <a:r>
              <a:rPr lang="en-GB" sz="44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vital signals</a:t>
            </a:r>
            <a:endParaRPr lang="en-GB" sz="4400" dirty="0"/>
          </a:p>
        </p:txBody>
      </p:sp>
      <p:sp>
        <p:nvSpPr>
          <p:cNvPr id="4" name="Rechthoek 3"/>
          <p:cNvSpPr/>
          <p:nvPr/>
        </p:nvSpPr>
        <p:spPr>
          <a:xfrm>
            <a:off x="5775719" y="5828057"/>
            <a:ext cx="5672031" cy="388696"/>
          </a:xfrm>
          <a:prstGeom prst="rect">
            <a:avLst/>
          </a:prstGeom>
        </p:spPr>
        <p:txBody>
          <a:bodyPr wrap="square">
            <a:spAutoFit/>
          </a:bodyPr>
          <a:lstStyle/>
          <a:p>
            <a:pPr>
              <a:lnSpc>
                <a:spcPct val="107000"/>
              </a:lnSpc>
              <a:spcBef>
                <a:spcPts val="1200"/>
              </a:spcBef>
              <a:spcAft>
                <a:spcPts val="0"/>
              </a:spcAft>
            </a:pPr>
            <a:r>
              <a:rPr lang="en-GB"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Module </a:t>
            </a:r>
            <a:r>
              <a:rPr lang="en-GB"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279 </a:t>
            </a:r>
            <a:r>
              <a:rPr lang="en-GB"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19 </a:t>
            </a:r>
            <a:r>
              <a:rPr lang="en-GB"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a:t>
            </a:r>
            <a:r>
              <a:rPr lang="en-GB"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  Medical </a:t>
            </a:r>
            <a:r>
              <a:rPr lang="en-GB"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Instrumentation </a:t>
            </a:r>
            <a:r>
              <a:rPr lang="en-GB"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II</a:t>
            </a:r>
            <a:endParaRPr lang="en-GB" b="1" kern="0"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5" name="Rechthoek 4"/>
          <p:cNvSpPr/>
          <p:nvPr/>
        </p:nvSpPr>
        <p:spPr>
          <a:xfrm>
            <a:off x="5775719" y="5472254"/>
            <a:ext cx="6297748" cy="388696"/>
          </a:xfrm>
          <a:prstGeom prst="rect">
            <a:avLst/>
          </a:prstGeom>
        </p:spPr>
        <p:txBody>
          <a:bodyPr wrap="square">
            <a:spAutoFit/>
          </a:bodyPr>
          <a:lstStyle/>
          <a:p>
            <a:pPr>
              <a:lnSpc>
                <a:spcPct val="107000"/>
              </a:lnSpc>
              <a:spcBef>
                <a:spcPts val="200"/>
              </a:spcBef>
              <a:spcAft>
                <a:spcPts val="0"/>
              </a:spcAft>
            </a:pPr>
            <a:r>
              <a:rPr lang="en-GB"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Unit </a:t>
            </a:r>
            <a:r>
              <a:rPr lang="en-GB" b="1"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 18.2  Maintaining Gynaecology and </a:t>
            </a:r>
            <a:r>
              <a:rPr lang="en-GB"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O</a:t>
            </a:r>
            <a:r>
              <a:rPr lang="en-GB" b="1"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bstetrics equipment </a:t>
            </a:r>
            <a:endParaRPr lang="en-GB" b="1"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7" name="Rechthoek 6"/>
          <p:cNvSpPr/>
          <p:nvPr/>
        </p:nvSpPr>
        <p:spPr>
          <a:xfrm>
            <a:off x="1310834" y="2173052"/>
            <a:ext cx="3354299" cy="981423"/>
          </a:xfrm>
          <a:prstGeom prst="rect">
            <a:avLst/>
          </a:prstGeom>
        </p:spPr>
        <p:txBody>
          <a:bodyPr wrap="square">
            <a:spAutoFit/>
          </a:bodyPr>
          <a:lstStyle/>
          <a:p>
            <a:pPr marL="285750" indent="-285750" defTabSz="449263">
              <a:lnSpc>
                <a:spcPct val="107000"/>
              </a:lnSpc>
              <a:buFont typeface="Wingdings" panose="05000000000000000000" pitchFamily="2" charset="2"/>
              <a:buChar char="q"/>
            </a:pPr>
            <a:r>
              <a:rPr lang="pt-BR" dirty="0" smtClean="0">
                <a:latin typeface="+mj-lt"/>
                <a:ea typeface="Calibri" panose="020F0502020204030204" pitchFamily="34" charset="0"/>
                <a:cs typeface="Times New Roman" panose="02020603050405020304" pitchFamily="18" charset="0"/>
              </a:rPr>
              <a:t>Fetal </a:t>
            </a:r>
            <a:r>
              <a:rPr lang="pt-BR" dirty="0">
                <a:latin typeface="+mj-lt"/>
                <a:ea typeface="Calibri" panose="020F0502020204030204" pitchFamily="34" charset="0"/>
                <a:cs typeface="Times New Roman" panose="02020603050405020304" pitchFamily="18" charset="0"/>
              </a:rPr>
              <a:t>Doppler </a:t>
            </a:r>
          </a:p>
          <a:p>
            <a:pPr marL="285750" indent="-285750" defTabSz="449263">
              <a:lnSpc>
                <a:spcPct val="107000"/>
              </a:lnSpc>
              <a:buFont typeface="Wingdings" panose="05000000000000000000" pitchFamily="2" charset="2"/>
              <a:buChar char="q"/>
            </a:pPr>
            <a:r>
              <a:rPr lang="pt-BR" dirty="0" smtClean="0">
                <a:latin typeface="+mj-lt"/>
                <a:ea typeface="Calibri" panose="020F0502020204030204" pitchFamily="34" charset="0"/>
                <a:cs typeface="Times New Roman" panose="02020603050405020304" pitchFamily="18" charset="0"/>
              </a:rPr>
              <a:t>Fetal </a:t>
            </a:r>
            <a:r>
              <a:rPr lang="pt-BR" dirty="0">
                <a:latin typeface="+mj-lt"/>
                <a:ea typeface="Calibri" panose="020F0502020204030204" pitchFamily="34" charset="0"/>
                <a:cs typeface="Times New Roman" panose="02020603050405020304" pitchFamily="18" charset="0"/>
              </a:rPr>
              <a:t>ECG </a:t>
            </a:r>
          </a:p>
          <a:p>
            <a:pPr marL="285750" indent="-285750" defTabSz="449263">
              <a:lnSpc>
                <a:spcPct val="107000"/>
              </a:lnSpc>
              <a:buFont typeface="Wingdings" panose="05000000000000000000" pitchFamily="2" charset="2"/>
              <a:buChar char="q"/>
            </a:pPr>
            <a:r>
              <a:rPr lang="pt-BR" dirty="0" smtClean="0">
                <a:latin typeface="+mj-lt"/>
                <a:ea typeface="Calibri" panose="020F0502020204030204" pitchFamily="34" charset="0"/>
                <a:cs typeface="Times New Roman" panose="02020603050405020304" pitchFamily="18" charset="0"/>
              </a:rPr>
              <a:t>Maternal vital signs</a:t>
            </a:r>
            <a:endParaRPr lang="pt-BR" dirty="0">
              <a:latin typeface="+mj-lt"/>
              <a:ea typeface="Calibri" panose="020F0502020204030204" pitchFamily="34" charset="0"/>
              <a:cs typeface="Times New Roman" panose="02020603050405020304" pitchFamily="18" charset="0"/>
            </a:endParaRPr>
          </a:p>
        </p:txBody>
      </p:sp>
      <p:sp>
        <p:nvSpPr>
          <p:cNvPr id="9" name="Titel 1"/>
          <p:cNvSpPr txBox="1">
            <a:spLocks/>
          </p:cNvSpPr>
          <p:nvPr/>
        </p:nvSpPr>
        <p:spPr>
          <a:xfrm>
            <a:off x="5766194" y="5032662"/>
            <a:ext cx="6307274" cy="424148"/>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sz="18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18.2.2  </a:t>
            </a:r>
            <a:r>
              <a:rPr lang="en-GB" sz="18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Describe maternal and foetal vital signals</a:t>
            </a:r>
          </a:p>
        </p:txBody>
      </p:sp>
      <p:cxnSp>
        <p:nvCxnSpPr>
          <p:cNvPr id="11" name="Rechte verbindingslijn 10"/>
          <p:cNvCxnSpPr/>
          <p:nvPr/>
        </p:nvCxnSpPr>
        <p:spPr>
          <a:xfrm flipV="1">
            <a:off x="476250" y="1257300"/>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kstvak 9"/>
          <p:cNvSpPr txBox="1"/>
          <p:nvPr/>
        </p:nvSpPr>
        <p:spPr>
          <a:xfrm>
            <a:off x="0" y="6513265"/>
            <a:ext cx="12192000"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3" name="Tekstvak 2"/>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pic>
        <p:nvPicPr>
          <p:cNvPr id="6" name="Afbeelding 5"/>
          <p:cNvPicPr>
            <a:picLocks noChangeAspect="1"/>
          </p:cNvPicPr>
          <p:nvPr/>
        </p:nvPicPr>
        <p:blipFill>
          <a:blip r:embed="rId2"/>
          <a:stretch>
            <a:fillRect/>
          </a:stretch>
        </p:blipFill>
        <p:spPr>
          <a:xfrm>
            <a:off x="5845511" y="1588754"/>
            <a:ext cx="4953071" cy="3245116"/>
          </a:xfrm>
          <a:prstGeom prst="rect">
            <a:avLst/>
          </a:prstGeom>
        </p:spPr>
      </p:pic>
    </p:spTree>
    <p:extLst>
      <p:ext uri="{BB962C8B-B14F-4D97-AF65-F5344CB8AC3E}">
        <p14:creationId xmlns:p14="http://schemas.microsoft.com/office/powerpoint/2010/main" val="14710793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7"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8" y="440796"/>
            <a:ext cx="11233151" cy="673629"/>
          </a:xfrm>
        </p:spPr>
        <p:txBody>
          <a:bodyPr>
            <a:normAutofit fontScale="90000"/>
          </a:bodyPr>
          <a:lstStyle/>
          <a:p>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Maternal </a:t>
            </a: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vital signs: contractions and intra-uterine pressure</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10"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Vital Signs</a:t>
            </a:r>
            <a:endParaRPr lang="en-GB" sz="2000" dirty="0"/>
          </a:p>
        </p:txBody>
      </p:sp>
      <p:sp>
        <p:nvSpPr>
          <p:cNvPr id="7" name="Rechthoek 6"/>
          <p:cNvSpPr/>
          <p:nvPr/>
        </p:nvSpPr>
        <p:spPr>
          <a:xfrm>
            <a:off x="467704" y="1371910"/>
            <a:ext cx="10806935" cy="369332"/>
          </a:xfrm>
          <a:prstGeom prst="rect">
            <a:avLst/>
          </a:prstGeom>
        </p:spPr>
        <p:txBody>
          <a:bodyPr wrap="square">
            <a:spAutoFit/>
          </a:bodyPr>
          <a:lstStyle/>
          <a:p>
            <a:pPr marL="0" lvl="1" algn="ctr"/>
            <a:r>
              <a:rPr lang="en-GB" dirty="0">
                <a:solidFill>
                  <a:srgbClr val="000000"/>
                </a:solidFill>
                <a:latin typeface="Calibri Light" panose="020F0302020204030204"/>
              </a:rPr>
              <a:t>T</a:t>
            </a:r>
            <a:r>
              <a:rPr lang="en-GB" dirty="0" smtClean="0">
                <a:solidFill>
                  <a:srgbClr val="000000"/>
                </a:solidFill>
                <a:latin typeface="Calibri Light" panose="020F0302020204030204"/>
              </a:rPr>
              <a:t>hese signals can be measured </a:t>
            </a:r>
            <a:r>
              <a:rPr lang="en-GB" b="1" dirty="0" smtClean="0">
                <a:solidFill>
                  <a:srgbClr val="7030A0"/>
                </a:solidFill>
                <a:latin typeface="Calibri Light" panose="020F0302020204030204"/>
              </a:rPr>
              <a:t>externally (</a:t>
            </a:r>
            <a:r>
              <a:rPr lang="en-GB" b="1" dirty="0" err="1" smtClean="0">
                <a:solidFill>
                  <a:srgbClr val="7030A0"/>
                </a:solidFill>
                <a:latin typeface="Calibri Light" panose="020F0302020204030204"/>
              </a:rPr>
              <a:t>toco</a:t>
            </a:r>
            <a:r>
              <a:rPr lang="en-GB" b="1" dirty="0" smtClean="0">
                <a:solidFill>
                  <a:srgbClr val="7030A0"/>
                </a:solidFill>
                <a:latin typeface="Calibri Light" panose="020F0302020204030204"/>
              </a:rPr>
              <a:t>) </a:t>
            </a:r>
            <a:r>
              <a:rPr lang="en-GB" dirty="0" smtClean="0">
                <a:solidFill>
                  <a:srgbClr val="000000"/>
                </a:solidFill>
                <a:latin typeface="Calibri Light" panose="020F0302020204030204"/>
              </a:rPr>
              <a:t>or internally via an </a:t>
            </a:r>
            <a:r>
              <a:rPr lang="en-GB" b="1" dirty="0" smtClean="0">
                <a:solidFill>
                  <a:srgbClr val="7030A0"/>
                </a:solidFill>
                <a:latin typeface="Calibri Light" panose="020F0302020204030204"/>
              </a:rPr>
              <a:t>intra-uterine </a:t>
            </a:r>
            <a:r>
              <a:rPr lang="en-GB" b="1" dirty="0">
                <a:solidFill>
                  <a:srgbClr val="7030A0"/>
                </a:solidFill>
                <a:latin typeface="Calibri Light" panose="020F0302020204030204"/>
              </a:rPr>
              <a:t>pressure </a:t>
            </a:r>
            <a:r>
              <a:rPr lang="en-GB" b="1" dirty="0" smtClean="0">
                <a:solidFill>
                  <a:srgbClr val="7030A0"/>
                </a:solidFill>
                <a:latin typeface="Calibri Light" panose="020F0302020204030204"/>
              </a:rPr>
              <a:t>catheters </a:t>
            </a:r>
            <a:r>
              <a:rPr lang="en-GB" dirty="0">
                <a:solidFill>
                  <a:srgbClr val="000000"/>
                </a:solidFill>
                <a:latin typeface="Calibri Light" panose="020F0302020204030204"/>
              </a:rPr>
              <a:t>(IUPC) </a:t>
            </a:r>
            <a:endParaRPr lang="en-US" dirty="0">
              <a:solidFill>
                <a:srgbClr val="000000"/>
              </a:solidFill>
              <a:latin typeface="Calibri Light" panose="020F0302020204030204"/>
            </a:endParaRPr>
          </a:p>
        </p:txBody>
      </p:sp>
      <p:sp>
        <p:nvSpPr>
          <p:cNvPr id="3" name="Rechthoek 2"/>
          <p:cNvSpPr/>
          <p:nvPr/>
        </p:nvSpPr>
        <p:spPr>
          <a:xfrm>
            <a:off x="332238" y="4915947"/>
            <a:ext cx="8659362" cy="1200329"/>
          </a:xfrm>
          <a:prstGeom prst="rect">
            <a:avLst/>
          </a:prstGeom>
        </p:spPr>
        <p:txBody>
          <a:bodyPr wrap="square">
            <a:spAutoFit/>
          </a:bodyPr>
          <a:lstStyle/>
          <a:p>
            <a:r>
              <a:rPr lang="en-GB" dirty="0">
                <a:latin typeface="+mj-lt"/>
              </a:rPr>
              <a:t>An intrauterine pressure catheter (IUPC) is used during labor induction to help measure the exact force of contractions during labor by taking into account </a:t>
            </a:r>
            <a:r>
              <a:rPr lang="en-GB" b="1" dirty="0">
                <a:solidFill>
                  <a:srgbClr val="7030A0"/>
                </a:solidFill>
                <a:latin typeface="+mj-lt"/>
              </a:rPr>
              <a:t>contraction frequency, duration and strength</a:t>
            </a:r>
            <a:r>
              <a:rPr lang="en-GB" dirty="0" smtClean="0">
                <a:latin typeface="+mj-lt"/>
              </a:rPr>
              <a:t>. </a:t>
            </a:r>
            <a:r>
              <a:rPr lang="en-GB" dirty="0">
                <a:latin typeface="+mj-lt"/>
              </a:rPr>
              <a:t>This is mainly of use for a doctor or midwife who wants to determine the amount </a:t>
            </a:r>
            <a:r>
              <a:rPr lang="en-GB" dirty="0" smtClean="0">
                <a:latin typeface="+mj-lt"/>
              </a:rPr>
              <a:t>of labor </a:t>
            </a:r>
            <a:r>
              <a:rPr lang="en-GB" dirty="0">
                <a:latin typeface="+mj-lt"/>
              </a:rPr>
              <a:t>inducing </a:t>
            </a:r>
            <a:r>
              <a:rPr lang="en-GB" dirty="0" smtClean="0">
                <a:latin typeface="+mj-lt"/>
              </a:rPr>
              <a:t>medication to </a:t>
            </a:r>
            <a:r>
              <a:rPr lang="en-GB" dirty="0">
                <a:latin typeface="+mj-lt"/>
              </a:rPr>
              <a:t>use</a:t>
            </a:r>
            <a:r>
              <a:rPr lang="en-GB" dirty="0" smtClean="0">
                <a:latin typeface="+mj-lt"/>
              </a:rPr>
              <a:t>.</a:t>
            </a:r>
            <a:endParaRPr lang="en-GB" dirty="0">
              <a:latin typeface="+mj-lt"/>
            </a:endParaRPr>
          </a:p>
        </p:txBody>
      </p:sp>
      <p:pic>
        <p:nvPicPr>
          <p:cNvPr id="4" name="Afbeelding 3"/>
          <p:cNvPicPr>
            <a:picLocks noChangeAspect="1"/>
          </p:cNvPicPr>
          <p:nvPr/>
        </p:nvPicPr>
        <p:blipFill>
          <a:blip r:embed="rId2"/>
          <a:stretch>
            <a:fillRect/>
          </a:stretch>
        </p:blipFill>
        <p:spPr>
          <a:xfrm>
            <a:off x="9172980" y="3598333"/>
            <a:ext cx="2341688" cy="2517943"/>
          </a:xfrm>
          <a:prstGeom prst="rect">
            <a:avLst/>
          </a:prstGeom>
        </p:spPr>
      </p:pic>
      <p:pic>
        <p:nvPicPr>
          <p:cNvPr id="5" name="Afbeelding 4"/>
          <p:cNvPicPr>
            <a:picLocks noChangeAspect="1"/>
          </p:cNvPicPr>
          <p:nvPr/>
        </p:nvPicPr>
        <p:blipFill>
          <a:blip r:embed="rId3"/>
          <a:stretch>
            <a:fillRect/>
          </a:stretch>
        </p:blipFill>
        <p:spPr>
          <a:xfrm>
            <a:off x="467704" y="2166362"/>
            <a:ext cx="2832595" cy="2368236"/>
          </a:xfrm>
          <a:prstGeom prst="rect">
            <a:avLst/>
          </a:prstGeom>
        </p:spPr>
      </p:pic>
      <p:sp>
        <p:nvSpPr>
          <p:cNvPr id="6" name="Rechthoek 5"/>
          <p:cNvSpPr/>
          <p:nvPr/>
        </p:nvSpPr>
        <p:spPr>
          <a:xfrm>
            <a:off x="3445774" y="2079790"/>
            <a:ext cx="8305879" cy="981423"/>
          </a:xfrm>
          <a:prstGeom prst="rect">
            <a:avLst/>
          </a:prstGeom>
        </p:spPr>
        <p:txBody>
          <a:bodyPr wrap="square">
            <a:spAutoFit/>
          </a:bodyPr>
          <a:lstStyle/>
          <a:p>
            <a:pPr lvl="0">
              <a:lnSpc>
                <a:spcPct val="107000"/>
              </a:lnSpc>
            </a:pPr>
            <a:r>
              <a:rPr lang="en-GB" dirty="0">
                <a:solidFill>
                  <a:srgbClr val="000000"/>
                </a:solidFill>
                <a:latin typeface="Calibri Light" panose="020F0302020204030204"/>
                <a:ea typeface="Calibri" panose="020F0502020204030204" pitchFamily="34" charset="0"/>
                <a:cs typeface="Times New Roman" panose="02020603050405020304" pitchFamily="18" charset="0"/>
              </a:rPr>
              <a:t>Uterine contractions are measured </a:t>
            </a:r>
            <a:r>
              <a:rPr lang="en-GB" dirty="0" smtClean="0">
                <a:solidFill>
                  <a:srgbClr val="000000"/>
                </a:solidFill>
                <a:latin typeface="Calibri Light" panose="020F0302020204030204"/>
                <a:ea typeface="Calibri" panose="020F0502020204030204" pitchFamily="34" charset="0"/>
                <a:cs typeface="Times New Roman" panose="02020603050405020304" pitchFamily="18" charset="0"/>
              </a:rPr>
              <a:t>externally with </a:t>
            </a:r>
            <a:r>
              <a:rPr lang="en-GB" dirty="0">
                <a:solidFill>
                  <a:srgbClr val="000000"/>
                </a:solidFill>
                <a:latin typeface="Calibri Light" panose="020F0302020204030204"/>
                <a:ea typeface="Calibri" panose="020F0502020204030204" pitchFamily="34" charset="0"/>
                <a:cs typeface="Times New Roman" panose="02020603050405020304" pitchFamily="18" charset="0"/>
              </a:rPr>
              <a:t>a </a:t>
            </a:r>
            <a:r>
              <a:rPr lang="en-GB" b="1" dirty="0">
                <a:solidFill>
                  <a:srgbClr val="7030A0"/>
                </a:solidFill>
                <a:latin typeface="Calibri Light" panose="020F0302020204030204"/>
                <a:ea typeface="Calibri" panose="020F0502020204030204" pitchFamily="34" charset="0"/>
                <a:cs typeface="Times New Roman" panose="02020603050405020304" pitchFamily="18" charset="0"/>
              </a:rPr>
              <a:t>strain gage transducer </a:t>
            </a:r>
            <a:r>
              <a:rPr lang="en-GB" dirty="0">
                <a:solidFill>
                  <a:srgbClr val="000000"/>
                </a:solidFill>
                <a:latin typeface="Calibri Light" panose="020F0302020204030204"/>
                <a:ea typeface="Calibri" panose="020F0502020204030204" pitchFamily="34" charset="0"/>
                <a:cs typeface="Times New Roman" panose="02020603050405020304" pitchFamily="18" charset="0"/>
              </a:rPr>
              <a:t>or </a:t>
            </a:r>
            <a:r>
              <a:rPr lang="en-GB" b="1" dirty="0">
                <a:solidFill>
                  <a:srgbClr val="7030A0"/>
                </a:solidFill>
                <a:latin typeface="Calibri Light" panose="020F0302020204030204"/>
                <a:ea typeface="Calibri" panose="020F0502020204030204" pitchFamily="34" charset="0"/>
                <a:cs typeface="Times New Roman" panose="02020603050405020304" pitchFamily="18" charset="0"/>
              </a:rPr>
              <a:t>pressure sensor </a:t>
            </a:r>
            <a:r>
              <a:rPr lang="en-GB" dirty="0">
                <a:solidFill>
                  <a:srgbClr val="000000"/>
                </a:solidFill>
                <a:latin typeface="Calibri Light" panose="020F0302020204030204"/>
                <a:ea typeface="Calibri" panose="020F0502020204030204" pitchFamily="34" charset="0"/>
                <a:cs typeface="Times New Roman" panose="02020603050405020304" pitchFamily="18" charset="0"/>
              </a:rPr>
              <a:t>usually strapped with a belt around the abdomen positioned over </a:t>
            </a:r>
            <a:r>
              <a:rPr lang="en-GB" dirty="0" smtClean="0">
                <a:solidFill>
                  <a:srgbClr val="000000"/>
                </a:solidFill>
                <a:latin typeface="Calibri Light" panose="020F0302020204030204"/>
                <a:ea typeface="Calibri" panose="020F0502020204030204" pitchFamily="34" charset="0"/>
                <a:cs typeface="Times New Roman" panose="02020603050405020304" pitchFamily="18" charset="0"/>
              </a:rPr>
              <a:t>the </a:t>
            </a:r>
            <a:r>
              <a:rPr lang="en-GB" dirty="0">
                <a:solidFill>
                  <a:srgbClr val="000000"/>
                </a:solidFill>
                <a:latin typeface="Calibri Light" panose="020F0302020204030204"/>
                <a:ea typeface="Calibri" panose="020F0502020204030204" pitchFamily="34" charset="0"/>
                <a:cs typeface="Times New Roman" panose="02020603050405020304" pitchFamily="18" charset="0"/>
              </a:rPr>
              <a:t>uterus. This </a:t>
            </a:r>
            <a:r>
              <a:rPr lang="en-GB" dirty="0" smtClean="0">
                <a:solidFill>
                  <a:srgbClr val="000000"/>
                </a:solidFill>
                <a:latin typeface="Calibri Light" panose="020F0302020204030204"/>
                <a:ea typeface="Calibri" panose="020F0502020204030204" pitchFamily="34" charset="0"/>
                <a:cs typeface="Times New Roman" panose="02020603050405020304" pitchFamily="18" charset="0"/>
              </a:rPr>
              <a:t>senses </a:t>
            </a:r>
            <a:r>
              <a:rPr lang="en-GB" dirty="0">
                <a:solidFill>
                  <a:srgbClr val="000000"/>
                </a:solidFill>
                <a:latin typeface="Calibri Light" panose="020F0302020204030204"/>
                <a:ea typeface="Calibri" panose="020F0502020204030204" pitchFamily="34" charset="0"/>
                <a:cs typeface="Times New Roman" panose="02020603050405020304" pitchFamily="18" charset="0"/>
              </a:rPr>
              <a:t>changes in skin tension arising from the uterine muscular activity.</a:t>
            </a:r>
          </a:p>
        </p:txBody>
      </p:sp>
      <p:pic>
        <p:nvPicPr>
          <p:cNvPr id="8" name="Afbeelding 7"/>
          <p:cNvPicPr>
            <a:picLocks noChangeAspect="1"/>
          </p:cNvPicPr>
          <p:nvPr/>
        </p:nvPicPr>
        <p:blipFill rotWithShape="1">
          <a:blip r:embed="rId4"/>
          <a:srcRect r="6259"/>
          <a:stretch/>
        </p:blipFill>
        <p:spPr>
          <a:xfrm>
            <a:off x="3549273" y="3108010"/>
            <a:ext cx="4663396" cy="1426588"/>
          </a:xfrm>
          <a:prstGeom prst="rect">
            <a:avLst/>
          </a:prstGeom>
        </p:spPr>
      </p:pic>
      <p:sp>
        <p:nvSpPr>
          <p:cNvPr id="9" name="Rechthoek 8"/>
          <p:cNvSpPr/>
          <p:nvPr/>
        </p:nvSpPr>
        <p:spPr>
          <a:xfrm>
            <a:off x="10003025" y="5005401"/>
            <a:ext cx="681597" cy="369332"/>
          </a:xfrm>
          <a:prstGeom prst="rect">
            <a:avLst/>
          </a:prstGeom>
        </p:spPr>
        <p:txBody>
          <a:bodyPr wrap="none">
            <a:spAutoFit/>
          </a:bodyPr>
          <a:lstStyle/>
          <a:p>
            <a:r>
              <a:rPr lang="en-GB" b="1" i="1" dirty="0" smtClean="0">
                <a:solidFill>
                  <a:srgbClr val="000000"/>
                </a:solidFill>
                <a:latin typeface="Calibri Light" panose="020F0302020204030204"/>
              </a:rPr>
              <a:t>IUPC</a:t>
            </a:r>
            <a:r>
              <a:rPr lang="en-GB" dirty="0" smtClean="0">
                <a:solidFill>
                  <a:srgbClr val="000000"/>
                </a:solidFill>
                <a:latin typeface="Calibri Light" panose="020F0302020204030204"/>
              </a:rPr>
              <a:t> </a:t>
            </a:r>
            <a:endParaRPr lang="en-US" dirty="0"/>
          </a:p>
        </p:txBody>
      </p:sp>
    </p:spTree>
    <p:extLst>
      <p:ext uri="{BB962C8B-B14F-4D97-AF65-F5344CB8AC3E}">
        <p14:creationId xmlns:p14="http://schemas.microsoft.com/office/powerpoint/2010/main" val="38970125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Rechte verbindingslijn 10"/>
          <p:cNvCxnSpPr/>
          <p:nvPr/>
        </p:nvCxnSpPr>
        <p:spPr>
          <a:xfrm flipV="1">
            <a:off x="476249" y="1256812"/>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2" name="Titel 1"/>
          <p:cNvSpPr txBox="1">
            <a:spLocks/>
          </p:cNvSpPr>
          <p:nvPr/>
        </p:nvSpPr>
        <p:spPr>
          <a:xfrm>
            <a:off x="4975224" y="2034960"/>
            <a:ext cx="2241551" cy="1473201"/>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7000"/>
              </a:lnSpc>
            </a:pPr>
            <a:r>
              <a:rPr lang="en-US" sz="8800" b="1" dirty="0">
                <a:solidFill>
                  <a:srgbClr val="00597C"/>
                </a:solidFill>
                <a:latin typeface="Calibri Light" panose="020F0302020204030204" pitchFamily="34" charset="0"/>
                <a:ea typeface="Times New Roman" panose="02020603050405020304" pitchFamily="18" charset="0"/>
                <a:cs typeface="Times New Roman" panose="02020603050405020304" pitchFamily="18" charset="0"/>
              </a:rPr>
              <a:t>END</a:t>
            </a:r>
            <a:endParaRPr lang="en-GB" sz="8800" b="1" spc="-50" dirty="0">
              <a:solidFill>
                <a:srgbClr val="00597C"/>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2" name="TextBox 1"/>
          <p:cNvSpPr txBox="1"/>
          <p:nvPr/>
        </p:nvSpPr>
        <p:spPr>
          <a:xfrm>
            <a:off x="0" y="4267321"/>
            <a:ext cx="12192000" cy="646331"/>
          </a:xfrm>
          <a:prstGeom prst="rect">
            <a:avLst/>
          </a:prstGeom>
          <a:noFill/>
        </p:spPr>
        <p:txBody>
          <a:bodyPr wrap="square" rtlCol="0">
            <a:spAutoFit/>
          </a:bodyPr>
          <a:lstStyle/>
          <a:p>
            <a:pPr algn="ctr"/>
            <a:r>
              <a:rPr lang="en-US" dirty="0" smtClean="0"/>
              <a:t>The creation of this presentation was supported by a grant from THET: </a:t>
            </a:r>
          </a:p>
          <a:p>
            <a:pPr algn="ctr"/>
            <a:r>
              <a:rPr lang="en-US" dirty="0" smtClean="0"/>
              <a:t>see  </a:t>
            </a:r>
            <a:r>
              <a:rPr lang="en-US" dirty="0">
                <a:hlinkClick r:id="rId2"/>
              </a:rPr>
              <a:t>https://www.thet.org/</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8335" y="5024011"/>
            <a:ext cx="2555330" cy="1088369"/>
          </a:xfrm>
          <a:prstGeom prst="rect">
            <a:avLst/>
          </a:prstGeom>
        </p:spPr>
      </p:pic>
    </p:spTree>
    <p:extLst>
      <p:ext uri="{BB962C8B-B14F-4D97-AF65-F5344CB8AC3E}">
        <p14:creationId xmlns:p14="http://schemas.microsoft.com/office/powerpoint/2010/main" val="29423295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7"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8904818"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Fetal Heart Rate</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10"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Vital Signs</a:t>
            </a:r>
            <a:endParaRPr lang="en-GB" sz="2000" dirty="0"/>
          </a:p>
        </p:txBody>
      </p:sp>
      <p:sp>
        <p:nvSpPr>
          <p:cNvPr id="16" name="Rechthoek 15"/>
          <p:cNvSpPr/>
          <p:nvPr/>
        </p:nvSpPr>
        <p:spPr>
          <a:xfrm>
            <a:off x="476249" y="1399372"/>
            <a:ext cx="11314698" cy="1200329"/>
          </a:xfrm>
          <a:prstGeom prst="rect">
            <a:avLst/>
          </a:prstGeom>
        </p:spPr>
        <p:txBody>
          <a:bodyPr wrap="square">
            <a:spAutoFit/>
          </a:bodyPr>
          <a:lstStyle/>
          <a:p>
            <a:r>
              <a:rPr lang="en-GB" dirty="0">
                <a:latin typeface="+mj-lt"/>
              </a:rPr>
              <a:t>Fetal heart rate (</a:t>
            </a:r>
            <a:r>
              <a:rPr lang="en-GB" dirty="0" smtClean="0">
                <a:latin typeface="+mj-lt"/>
              </a:rPr>
              <a:t>FHR) is </a:t>
            </a:r>
            <a:r>
              <a:rPr lang="en-GB" dirty="0">
                <a:latin typeface="+mj-lt"/>
              </a:rPr>
              <a:t>an important parameter that can be monitored during pregnancy </a:t>
            </a:r>
            <a:r>
              <a:rPr lang="en-GB" dirty="0" smtClean="0">
                <a:latin typeface="+mj-lt"/>
              </a:rPr>
              <a:t>and labor. </a:t>
            </a:r>
          </a:p>
          <a:p>
            <a:pPr marL="742950" lvl="1" indent="-285750">
              <a:buFont typeface="Arial" panose="020B0604020202020204" pitchFamily="34" charset="0"/>
              <a:buChar char="•"/>
            </a:pPr>
            <a:r>
              <a:rPr lang="en-GB" b="1" dirty="0" smtClean="0">
                <a:solidFill>
                  <a:srgbClr val="7030A0"/>
                </a:solidFill>
                <a:latin typeface="+mj-lt"/>
              </a:rPr>
              <a:t>During </a:t>
            </a:r>
            <a:r>
              <a:rPr lang="en-GB" b="1" dirty="0">
                <a:solidFill>
                  <a:srgbClr val="7030A0"/>
                </a:solidFill>
                <a:latin typeface="+mj-lt"/>
              </a:rPr>
              <a:t>pregnancy</a:t>
            </a:r>
            <a:r>
              <a:rPr lang="en-GB" dirty="0">
                <a:latin typeface="+mj-lt"/>
              </a:rPr>
              <a:t>, </a:t>
            </a:r>
            <a:r>
              <a:rPr lang="en-GB" dirty="0" smtClean="0">
                <a:latin typeface="+mj-lt"/>
              </a:rPr>
              <a:t>the </a:t>
            </a:r>
            <a:r>
              <a:rPr lang="en-GB" dirty="0">
                <a:latin typeface="+mj-lt"/>
              </a:rPr>
              <a:t>fetal heart rate </a:t>
            </a:r>
            <a:r>
              <a:rPr lang="en-GB" dirty="0" smtClean="0">
                <a:latin typeface="+mj-lt"/>
              </a:rPr>
              <a:t>is </a:t>
            </a:r>
            <a:r>
              <a:rPr lang="en-GB" dirty="0">
                <a:latin typeface="+mj-lt"/>
              </a:rPr>
              <a:t>significant in determining the fetal well-being, fetal development and the presence or absence of any congenital heart </a:t>
            </a:r>
            <a:r>
              <a:rPr lang="en-GB" dirty="0" smtClean="0">
                <a:latin typeface="+mj-lt"/>
              </a:rPr>
              <a:t>disease.</a:t>
            </a:r>
            <a:endParaRPr lang="en-GB" dirty="0">
              <a:latin typeface="+mj-lt"/>
            </a:endParaRPr>
          </a:p>
          <a:p>
            <a:pPr marL="742950" lvl="1" indent="-285750">
              <a:buFont typeface="Arial" panose="020B0604020202020204" pitchFamily="34" charset="0"/>
              <a:buChar char="•"/>
            </a:pPr>
            <a:r>
              <a:rPr lang="en-GB" b="1" dirty="0" smtClean="0">
                <a:solidFill>
                  <a:srgbClr val="7030A0"/>
                </a:solidFill>
                <a:latin typeface="+mj-lt"/>
              </a:rPr>
              <a:t>During </a:t>
            </a:r>
            <a:r>
              <a:rPr lang="en-GB" b="1" dirty="0">
                <a:solidFill>
                  <a:srgbClr val="7030A0"/>
                </a:solidFill>
                <a:latin typeface="+mj-lt"/>
              </a:rPr>
              <a:t>labor </a:t>
            </a:r>
            <a:r>
              <a:rPr lang="en-GB" dirty="0">
                <a:latin typeface="+mj-lt"/>
              </a:rPr>
              <a:t>it </a:t>
            </a:r>
            <a:r>
              <a:rPr lang="en-GB" dirty="0" smtClean="0">
                <a:latin typeface="+mj-lt"/>
              </a:rPr>
              <a:t>gives an indication for fetal condition and distress. </a:t>
            </a:r>
            <a:endParaRPr lang="en-GB" dirty="0">
              <a:latin typeface="+mj-lt"/>
            </a:endParaRPr>
          </a:p>
        </p:txBody>
      </p:sp>
      <p:grpSp>
        <p:nvGrpSpPr>
          <p:cNvPr id="3" name="Groep 2"/>
          <p:cNvGrpSpPr/>
          <p:nvPr/>
        </p:nvGrpSpPr>
        <p:grpSpPr>
          <a:xfrm>
            <a:off x="596495" y="2729029"/>
            <a:ext cx="11567465" cy="3605359"/>
            <a:chOff x="596495" y="2729029"/>
            <a:chExt cx="11567465" cy="3605359"/>
          </a:xfrm>
        </p:grpSpPr>
        <p:pic>
          <p:nvPicPr>
            <p:cNvPr id="8" name="Afbeelding 7"/>
            <p:cNvPicPr>
              <a:picLocks noChangeAspect="1"/>
            </p:cNvPicPr>
            <p:nvPr/>
          </p:nvPicPr>
          <p:blipFill>
            <a:blip r:embed="rId2"/>
            <a:stretch>
              <a:fillRect/>
            </a:stretch>
          </p:blipFill>
          <p:spPr>
            <a:xfrm>
              <a:off x="596495" y="2743142"/>
              <a:ext cx="5427828" cy="2667915"/>
            </a:xfrm>
            <a:prstGeom prst="rect">
              <a:avLst/>
            </a:prstGeom>
          </p:spPr>
        </p:pic>
        <p:sp>
          <p:nvSpPr>
            <p:cNvPr id="9" name="Tekstvak 8"/>
            <p:cNvSpPr txBox="1"/>
            <p:nvPr/>
          </p:nvSpPr>
          <p:spPr>
            <a:xfrm>
              <a:off x="1949200" y="5411058"/>
              <a:ext cx="8811933" cy="923330"/>
            </a:xfrm>
            <a:prstGeom prst="rect">
              <a:avLst/>
            </a:prstGeom>
            <a:noFill/>
          </p:spPr>
          <p:txBody>
            <a:bodyPr wrap="square" rtlCol="0">
              <a:spAutoFit/>
            </a:bodyPr>
            <a:lstStyle/>
            <a:p>
              <a:pPr algn="ctr"/>
              <a:r>
                <a:rPr lang="en-US" dirty="0" smtClean="0">
                  <a:latin typeface="+mj-lt"/>
                </a:rPr>
                <a:t>FHR is measurable from week 5 onwards. It quickly rises to over 170 beats/minute in week 9 and then drops back to the ‘normal’ range of 120-160 beats/minute. </a:t>
              </a:r>
            </a:p>
            <a:p>
              <a:pPr algn="ctr"/>
              <a:r>
                <a:rPr lang="en-US" dirty="0" smtClean="0">
                  <a:latin typeface="+mj-lt"/>
                </a:rPr>
                <a:t>It Is not a good predictor for fetal gender….</a:t>
              </a:r>
              <a:endParaRPr lang="en-US" dirty="0">
                <a:latin typeface="+mj-lt"/>
              </a:endParaRPr>
            </a:p>
          </p:txBody>
        </p:sp>
        <p:pic>
          <p:nvPicPr>
            <p:cNvPr id="12" name="Afbeelding 11"/>
            <p:cNvPicPr>
              <a:picLocks noChangeAspect="1"/>
            </p:cNvPicPr>
            <p:nvPr/>
          </p:nvPicPr>
          <p:blipFill rotWithShape="1">
            <a:blip r:embed="rId3"/>
            <a:srcRect l="25293" t="20999" r="20400" b="24540"/>
            <a:stretch/>
          </p:blipFill>
          <p:spPr>
            <a:xfrm>
              <a:off x="7528736" y="2729029"/>
              <a:ext cx="4635224" cy="2614741"/>
            </a:xfrm>
            <a:prstGeom prst="rect">
              <a:avLst/>
            </a:prstGeom>
          </p:spPr>
        </p:pic>
      </p:grpSp>
    </p:spTree>
    <p:extLst>
      <p:ext uri="{BB962C8B-B14F-4D97-AF65-F5344CB8AC3E}">
        <p14:creationId xmlns:p14="http://schemas.microsoft.com/office/powerpoint/2010/main" val="1567785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7"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6309562"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Fetal </a:t>
            </a:r>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h</a:t>
            </a: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eart rate measurement</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10"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Vital Signs</a:t>
            </a:r>
            <a:endParaRPr lang="en-GB" sz="2000" dirty="0"/>
          </a:p>
        </p:txBody>
      </p:sp>
      <p:sp>
        <p:nvSpPr>
          <p:cNvPr id="18" name="Rechthoek 17"/>
          <p:cNvSpPr/>
          <p:nvPr/>
        </p:nvSpPr>
        <p:spPr>
          <a:xfrm>
            <a:off x="476249" y="1440285"/>
            <a:ext cx="6309562" cy="1938992"/>
          </a:xfrm>
          <a:prstGeom prst="rect">
            <a:avLst/>
          </a:prstGeom>
        </p:spPr>
        <p:txBody>
          <a:bodyPr wrap="square">
            <a:spAutoFit/>
          </a:bodyPr>
          <a:lstStyle/>
          <a:p>
            <a:pPr lvl="0"/>
            <a:r>
              <a:rPr lang="en-GB" dirty="0">
                <a:solidFill>
                  <a:srgbClr val="000000"/>
                </a:solidFill>
                <a:latin typeface="Calibri Light" panose="020F0302020204030204"/>
              </a:rPr>
              <a:t>Fetal heart rate</a:t>
            </a:r>
            <a:r>
              <a:rPr lang="en-GB" dirty="0" smtClean="0">
                <a:solidFill>
                  <a:srgbClr val="000000"/>
                </a:solidFill>
                <a:latin typeface="Calibri Light" panose="020F0302020204030204"/>
              </a:rPr>
              <a:t> </a:t>
            </a:r>
            <a:r>
              <a:rPr lang="en-GB" dirty="0">
                <a:solidFill>
                  <a:srgbClr val="000000"/>
                </a:solidFill>
                <a:latin typeface="Calibri Light" panose="020F0302020204030204"/>
              </a:rPr>
              <a:t>can be monitored </a:t>
            </a:r>
            <a:r>
              <a:rPr lang="en-GB" dirty="0" smtClean="0">
                <a:solidFill>
                  <a:srgbClr val="000000"/>
                </a:solidFill>
                <a:latin typeface="Calibri Light" panose="020F0302020204030204"/>
              </a:rPr>
              <a:t>with various techniques: </a:t>
            </a:r>
          </a:p>
          <a:p>
            <a:pPr marL="742950" lvl="1" indent="-285750">
              <a:buFont typeface="Arial" panose="020B0604020202020204" pitchFamily="34" charset="0"/>
              <a:buChar char="•"/>
            </a:pPr>
            <a:r>
              <a:rPr lang="en-GB" dirty="0" smtClean="0">
                <a:solidFill>
                  <a:srgbClr val="000000"/>
                </a:solidFill>
                <a:latin typeface="Calibri Light" panose="020F0302020204030204"/>
              </a:rPr>
              <a:t>Fetoscopy</a:t>
            </a:r>
          </a:p>
          <a:p>
            <a:pPr marL="742950" lvl="1" indent="-285750">
              <a:buFont typeface="Arial" panose="020B0604020202020204" pitchFamily="34" charset="0"/>
              <a:buChar char="•"/>
            </a:pPr>
            <a:r>
              <a:rPr lang="en-GB" dirty="0" smtClean="0">
                <a:solidFill>
                  <a:srgbClr val="000000"/>
                </a:solidFill>
                <a:latin typeface="Calibri Light" panose="020F0302020204030204"/>
              </a:rPr>
              <a:t>Ultrasound imaging; Ultrasound Doppler technique</a:t>
            </a:r>
            <a:endParaRPr lang="en-GB" dirty="0">
              <a:solidFill>
                <a:srgbClr val="000000"/>
              </a:solidFill>
              <a:latin typeface="Calibri Light" panose="020F0302020204030204"/>
            </a:endParaRPr>
          </a:p>
          <a:p>
            <a:pPr marL="742950" lvl="1" indent="-285750">
              <a:buFont typeface="Arial" panose="020B0604020202020204" pitchFamily="34" charset="0"/>
              <a:buChar char="•"/>
            </a:pPr>
            <a:r>
              <a:rPr lang="en-GB" dirty="0" smtClean="0">
                <a:solidFill>
                  <a:srgbClr val="000000"/>
                </a:solidFill>
                <a:latin typeface="Calibri Light" panose="020F0302020204030204"/>
              </a:rPr>
              <a:t>Fetal ECG measured with external electrodes</a:t>
            </a:r>
          </a:p>
          <a:p>
            <a:pPr marL="742950" lvl="1" indent="-285750">
              <a:buFont typeface="Arial" panose="020B0604020202020204" pitchFamily="34" charset="0"/>
              <a:buChar char="•"/>
            </a:pPr>
            <a:r>
              <a:rPr lang="en-GB" dirty="0">
                <a:solidFill>
                  <a:srgbClr val="000000"/>
                </a:solidFill>
                <a:latin typeface="Calibri Light" panose="020F0302020204030204"/>
              </a:rPr>
              <a:t>F</a:t>
            </a:r>
            <a:r>
              <a:rPr lang="en-GB" dirty="0" smtClean="0">
                <a:solidFill>
                  <a:srgbClr val="000000"/>
                </a:solidFill>
                <a:latin typeface="Calibri Light" panose="020F0302020204030204"/>
              </a:rPr>
              <a:t>etal ECG measured with (direct) fetal electrodes</a:t>
            </a:r>
            <a:r>
              <a:rPr lang="en-GB" dirty="0">
                <a:solidFill>
                  <a:srgbClr val="000000"/>
                </a:solidFill>
                <a:latin typeface="Calibri Light" panose="020F0302020204030204"/>
              </a:rPr>
              <a:t>. </a:t>
            </a:r>
            <a:endParaRPr lang="en-GB" dirty="0" smtClean="0">
              <a:solidFill>
                <a:srgbClr val="000000"/>
              </a:solidFill>
              <a:latin typeface="Calibri Light" panose="020F0302020204030204"/>
            </a:endParaRPr>
          </a:p>
          <a:p>
            <a:pPr marL="742950" lvl="1" indent="-285750">
              <a:buFont typeface="Arial" panose="020B0604020202020204" pitchFamily="34" charset="0"/>
              <a:buChar char="•"/>
            </a:pPr>
            <a:endParaRPr lang="en-GB" sz="1100" dirty="0">
              <a:solidFill>
                <a:srgbClr val="000000"/>
              </a:solidFill>
              <a:latin typeface="Calibri Light" panose="020F0302020204030204"/>
            </a:endParaRPr>
          </a:p>
          <a:p>
            <a:r>
              <a:rPr lang="en-GB" dirty="0" smtClean="0">
                <a:solidFill>
                  <a:srgbClr val="000000"/>
                </a:solidFill>
                <a:latin typeface="Calibri Light" panose="020F0302020204030204"/>
              </a:rPr>
              <a:t>This equipment </a:t>
            </a:r>
            <a:r>
              <a:rPr lang="en-GB" dirty="0">
                <a:solidFill>
                  <a:srgbClr val="000000"/>
                </a:solidFill>
                <a:latin typeface="Calibri Light" panose="020F0302020204030204"/>
              </a:rPr>
              <a:t>will be </a:t>
            </a:r>
            <a:r>
              <a:rPr lang="en-GB" dirty="0" smtClean="0">
                <a:solidFill>
                  <a:srgbClr val="000000"/>
                </a:solidFill>
                <a:latin typeface="Calibri Light" panose="020F0302020204030204"/>
              </a:rPr>
              <a:t>discussed </a:t>
            </a:r>
            <a:r>
              <a:rPr lang="en-GB" dirty="0">
                <a:solidFill>
                  <a:srgbClr val="000000"/>
                </a:solidFill>
                <a:latin typeface="Calibri Light" panose="020F0302020204030204"/>
              </a:rPr>
              <a:t>in the coming lectures. </a:t>
            </a:r>
          </a:p>
        </p:txBody>
      </p:sp>
      <p:pic>
        <p:nvPicPr>
          <p:cNvPr id="19" name="Afbeelding 18"/>
          <p:cNvPicPr>
            <a:picLocks noChangeAspect="1"/>
          </p:cNvPicPr>
          <p:nvPr/>
        </p:nvPicPr>
        <p:blipFill>
          <a:blip r:embed="rId2"/>
          <a:stretch>
            <a:fillRect/>
          </a:stretch>
        </p:blipFill>
        <p:spPr>
          <a:xfrm>
            <a:off x="7318458" y="1419593"/>
            <a:ext cx="4594725" cy="3009686"/>
          </a:xfrm>
          <a:prstGeom prst="rect">
            <a:avLst/>
          </a:prstGeom>
        </p:spPr>
      </p:pic>
      <p:sp>
        <p:nvSpPr>
          <p:cNvPr id="20" name="Tekstvak 19"/>
          <p:cNvSpPr txBox="1"/>
          <p:nvPr/>
        </p:nvSpPr>
        <p:spPr>
          <a:xfrm>
            <a:off x="9320017" y="4446417"/>
            <a:ext cx="1104854" cy="369332"/>
          </a:xfrm>
          <a:prstGeom prst="rect">
            <a:avLst/>
          </a:prstGeom>
          <a:noFill/>
        </p:spPr>
        <p:txBody>
          <a:bodyPr wrap="none" rtlCol="0">
            <a:spAutoFit/>
          </a:bodyPr>
          <a:lstStyle/>
          <a:p>
            <a:r>
              <a:rPr lang="en-US" dirty="0" err="1" smtClean="0">
                <a:latin typeface="+mj-lt"/>
              </a:rPr>
              <a:t>fetoscope</a:t>
            </a:r>
            <a:endParaRPr lang="en-US" dirty="0">
              <a:latin typeface="+mj-lt"/>
            </a:endParaRPr>
          </a:p>
        </p:txBody>
      </p:sp>
      <p:sp>
        <p:nvSpPr>
          <p:cNvPr id="21" name="Rechthoek 20"/>
          <p:cNvSpPr/>
          <p:nvPr/>
        </p:nvSpPr>
        <p:spPr>
          <a:xfrm>
            <a:off x="3456359" y="5253775"/>
            <a:ext cx="8168957" cy="923330"/>
          </a:xfrm>
          <a:prstGeom prst="rect">
            <a:avLst/>
          </a:prstGeom>
        </p:spPr>
        <p:txBody>
          <a:bodyPr wrap="square">
            <a:spAutoFit/>
          </a:bodyPr>
          <a:lstStyle/>
          <a:p>
            <a:r>
              <a:rPr lang="en-GB" dirty="0" smtClean="0">
                <a:latin typeface="+mj-lt"/>
              </a:rPr>
              <a:t>‘Endo-vaginal Ultrasound’ image showing an embryo </a:t>
            </a:r>
            <a:r>
              <a:rPr lang="en-GB" dirty="0">
                <a:latin typeface="+mj-lt"/>
              </a:rPr>
              <a:t>with </a:t>
            </a:r>
            <a:r>
              <a:rPr lang="en-GB" dirty="0" smtClean="0">
                <a:latin typeface="+mj-lt"/>
              </a:rPr>
              <a:t>a length </a:t>
            </a:r>
            <a:r>
              <a:rPr lang="en-GB" dirty="0">
                <a:latin typeface="+mj-lt"/>
              </a:rPr>
              <a:t>of 3.5mm in a gestational sac with a </a:t>
            </a:r>
            <a:r>
              <a:rPr lang="en-GB" dirty="0" smtClean="0">
                <a:latin typeface="+mj-lt"/>
              </a:rPr>
              <a:t>diameter </a:t>
            </a:r>
            <a:r>
              <a:rPr lang="en-GB" dirty="0">
                <a:latin typeface="+mj-lt"/>
              </a:rPr>
              <a:t>of 11mm, corresponding to a gestational age of approximately 5 weeks and 5 days. </a:t>
            </a:r>
            <a:r>
              <a:rPr lang="en-GB" dirty="0" smtClean="0">
                <a:latin typeface="+mj-lt"/>
              </a:rPr>
              <a:t>The heart can be seen beating !</a:t>
            </a:r>
            <a:endParaRPr lang="en-US" dirty="0">
              <a:latin typeface="+mj-lt"/>
            </a:endParaRPr>
          </a:p>
        </p:txBody>
      </p:sp>
      <p:pic>
        <p:nvPicPr>
          <p:cNvPr id="22" name="Afbeelding 2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18323" y="3774706"/>
            <a:ext cx="2658277" cy="2402399"/>
          </a:xfrm>
          <a:prstGeom prst="rect">
            <a:avLst/>
          </a:prstGeom>
        </p:spPr>
      </p:pic>
    </p:spTree>
    <p:extLst>
      <p:ext uri="{BB962C8B-B14F-4D97-AF65-F5344CB8AC3E}">
        <p14:creationId xmlns:p14="http://schemas.microsoft.com/office/powerpoint/2010/main" val="20955677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Fetal Doppler: Ultrasound </a:t>
            </a:r>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B</a:t>
            </a: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eam</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Vital Signs</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7" name="Rechthoek 6"/>
          <p:cNvSpPr/>
          <p:nvPr/>
        </p:nvSpPr>
        <p:spPr>
          <a:xfrm>
            <a:off x="476250" y="1436256"/>
            <a:ext cx="6339418" cy="4247317"/>
          </a:xfrm>
          <a:prstGeom prst="rect">
            <a:avLst/>
          </a:prstGeom>
        </p:spPr>
        <p:txBody>
          <a:bodyPr wrap="square">
            <a:spAutoFit/>
          </a:bodyPr>
          <a:lstStyle/>
          <a:p>
            <a:r>
              <a:rPr lang="en-GB" dirty="0" smtClean="0">
                <a:latin typeface="+mj-lt"/>
              </a:rPr>
              <a:t>Ultrasound imaging uses sound waves with a frequency above the human hearing range of 20Hz </a:t>
            </a:r>
            <a:r>
              <a:rPr lang="en-GB" dirty="0">
                <a:latin typeface="+mj-lt"/>
              </a:rPr>
              <a:t>to </a:t>
            </a:r>
            <a:r>
              <a:rPr lang="en-GB" dirty="0" smtClean="0">
                <a:latin typeface="+mj-lt"/>
              </a:rPr>
              <a:t>20kHz. The </a:t>
            </a:r>
            <a:r>
              <a:rPr lang="en-GB" dirty="0">
                <a:latin typeface="+mj-lt"/>
              </a:rPr>
              <a:t>ultrasound used in fetal monitors </a:t>
            </a:r>
            <a:r>
              <a:rPr lang="en-GB" dirty="0" smtClean="0">
                <a:latin typeface="+mj-lt"/>
              </a:rPr>
              <a:t>is typically </a:t>
            </a:r>
            <a:r>
              <a:rPr lang="en-GB" dirty="0">
                <a:latin typeface="+mj-lt"/>
              </a:rPr>
              <a:t>in the range </a:t>
            </a:r>
            <a:r>
              <a:rPr lang="en-GB" b="1" dirty="0">
                <a:solidFill>
                  <a:srgbClr val="7030A0"/>
                </a:solidFill>
                <a:latin typeface="+mj-lt"/>
              </a:rPr>
              <a:t>1 to 2 </a:t>
            </a:r>
            <a:r>
              <a:rPr lang="en-GB" b="1" dirty="0" smtClean="0">
                <a:solidFill>
                  <a:srgbClr val="7030A0"/>
                </a:solidFill>
                <a:latin typeface="+mj-lt"/>
              </a:rPr>
              <a:t>MHz. </a:t>
            </a:r>
          </a:p>
          <a:p>
            <a:endParaRPr lang="en-GB" dirty="0">
              <a:latin typeface="+mj-lt"/>
            </a:endParaRPr>
          </a:p>
          <a:p>
            <a:r>
              <a:rPr lang="en-GB" dirty="0">
                <a:latin typeface="+mj-lt"/>
              </a:rPr>
              <a:t>An ultrasound transducer is strapped onto </a:t>
            </a:r>
            <a:r>
              <a:rPr lang="en-GB" dirty="0" smtClean="0">
                <a:latin typeface="+mj-lt"/>
              </a:rPr>
              <a:t>the mother’s abdomen </a:t>
            </a:r>
            <a:r>
              <a:rPr lang="en-GB" dirty="0">
                <a:latin typeface="+mj-lt"/>
              </a:rPr>
              <a:t>using an elasticated belt. It transmits a beam </a:t>
            </a:r>
            <a:r>
              <a:rPr lang="en-GB" dirty="0" smtClean="0">
                <a:latin typeface="+mj-lt"/>
              </a:rPr>
              <a:t>of ultrasound </a:t>
            </a:r>
            <a:r>
              <a:rPr lang="en-GB" dirty="0">
                <a:latin typeface="+mj-lt"/>
              </a:rPr>
              <a:t>into the </a:t>
            </a:r>
            <a:r>
              <a:rPr lang="en-GB" dirty="0" smtClean="0">
                <a:latin typeface="+mj-lt"/>
              </a:rPr>
              <a:t>body. A </a:t>
            </a:r>
            <a:r>
              <a:rPr lang="en-GB" dirty="0">
                <a:latin typeface="+mj-lt"/>
              </a:rPr>
              <a:t>water based gel must be applied to the contact area </a:t>
            </a:r>
            <a:r>
              <a:rPr lang="en-GB" dirty="0" smtClean="0">
                <a:latin typeface="+mj-lt"/>
              </a:rPr>
              <a:t>between the </a:t>
            </a:r>
            <a:r>
              <a:rPr lang="en-GB" dirty="0">
                <a:latin typeface="+mj-lt"/>
              </a:rPr>
              <a:t>transducer and the skin to get best performance</a:t>
            </a:r>
            <a:r>
              <a:rPr lang="en-GB" dirty="0" smtClean="0">
                <a:latin typeface="+mj-lt"/>
              </a:rPr>
              <a:t>.</a:t>
            </a:r>
            <a:r>
              <a:rPr lang="en-GB" dirty="0">
                <a:solidFill>
                  <a:srgbClr val="000000"/>
                </a:solidFill>
                <a:latin typeface="Calibri Light" panose="020F0302020204030204"/>
              </a:rPr>
              <a:t> As human tissue is ~90% water, ultrasound travels well through the body. </a:t>
            </a:r>
            <a:endParaRPr lang="en-GB" dirty="0" smtClean="0">
              <a:latin typeface="+mj-lt"/>
            </a:endParaRPr>
          </a:p>
          <a:p>
            <a:endParaRPr lang="en-GB" dirty="0">
              <a:latin typeface="+mj-lt"/>
            </a:endParaRPr>
          </a:p>
          <a:p>
            <a:r>
              <a:rPr lang="en-GB" dirty="0" smtClean="0">
                <a:latin typeface="+mj-lt"/>
              </a:rPr>
              <a:t>The </a:t>
            </a:r>
            <a:r>
              <a:rPr lang="en-GB" dirty="0">
                <a:latin typeface="+mj-lt"/>
              </a:rPr>
              <a:t>ultrasound beam </a:t>
            </a:r>
            <a:r>
              <a:rPr lang="en-GB" dirty="0" smtClean="0">
                <a:latin typeface="+mj-lt"/>
              </a:rPr>
              <a:t>is reflected </a:t>
            </a:r>
            <a:r>
              <a:rPr lang="en-GB" dirty="0">
                <a:latin typeface="+mj-lt"/>
              </a:rPr>
              <a:t>off any tissue boundary layers in the beam profile (for example a change from soft tissue to muscle </a:t>
            </a:r>
            <a:r>
              <a:rPr lang="en-GB" dirty="0" smtClean="0">
                <a:latin typeface="+mj-lt"/>
              </a:rPr>
              <a:t>or bone</a:t>
            </a:r>
            <a:r>
              <a:rPr lang="en-GB" dirty="0">
                <a:latin typeface="+mj-lt"/>
              </a:rPr>
              <a:t>, or from the walls of the fetal heart). The reflected signals are detected by the </a:t>
            </a:r>
            <a:r>
              <a:rPr lang="en-GB" dirty="0" smtClean="0">
                <a:latin typeface="+mj-lt"/>
              </a:rPr>
              <a:t>same transducer</a:t>
            </a:r>
            <a:r>
              <a:rPr lang="en-GB" dirty="0">
                <a:latin typeface="+mj-lt"/>
              </a:rPr>
              <a:t>. </a:t>
            </a:r>
            <a:endParaRPr lang="en-GB" dirty="0" smtClean="0">
              <a:latin typeface="+mj-lt"/>
            </a:endParaRPr>
          </a:p>
        </p:txBody>
      </p:sp>
      <p:pic>
        <p:nvPicPr>
          <p:cNvPr id="3" name="Afbeelding 2"/>
          <p:cNvPicPr>
            <a:picLocks noChangeAspect="1"/>
          </p:cNvPicPr>
          <p:nvPr/>
        </p:nvPicPr>
        <p:blipFill>
          <a:blip r:embed="rId2"/>
          <a:stretch>
            <a:fillRect/>
          </a:stretch>
        </p:blipFill>
        <p:spPr>
          <a:xfrm>
            <a:off x="7363353" y="3981592"/>
            <a:ext cx="4407959" cy="2352073"/>
          </a:xfrm>
          <a:prstGeom prst="rect">
            <a:avLst/>
          </a:prstGeom>
        </p:spPr>
      </p:pic>
      <p:pic>
        <p:nvPicPr>
          <p:cNvPr id="4" name="Afbeelding 3"/>
          <p:cNvPicPr>
            <a:picLocks noChangeAspect="1"/>
          </p:cNvPicPr>
          <p:nvPr/>
        </p:nvPicPr>
        <p:blipFill>
          <a:blip r:embed="rId3"/>
          <a:stretch>
            <a:fillRect/>
          </a:stretch>
        </p:blipFill>
        <p:spPr>
          <a:xfrm>
            <a:off x="7657560" y="1416103"/>
            <a:ext cx="3819546" cy="2330273"/>
          </a:xfrm>
          <a:prstGeom prst="rect">
            <a:avLst/>
          </a:prstGeom>
        </p:spPr>
      </p:pic>
    </p:spTree>
    <p:extLst>
      <p:ext uri="{BB962C8B-B14F-4D97-AF65-F5344CB8AC3E}">
        <p14:creationId xmlns:p14="http://schemas.microsoft.com/office/powerpoint/2010/main" val="34239012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90910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Fetal </a:t>
            </a:r>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Doppler: </a:t>
            </a: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Doppler shift</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Vital Signs</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3" name="Rechthoek 2"/>
          <p:cNvSpPr/>
          <p:nvPr/>
        </p:nvSpPr>
        <p:spPr>
          <a:xfrm>
            <a:off x="467703" y="1534483"/>
            <a:ext cx="7731566" cy="1723549"/>
          </a:xfrm>
          <a:prstGeom prst="rect">
            <a:avLst/>
          </a:prstGeom>
        </p:spPr>
        <p:txBody>
          <a:bodyPr wrap="square">
            <a:spAutoFit/>
          </a:bodyPr>
          <a:lstStyle/>
          <a:p>
            <a:pPr lvl="0"/>
            <a:r>
              <a:rPr lang="en-GB" dirty="0">
                <a:solidFill>
                  <a:srgbClr val="000000"/>
                </a:solidFill>
                <a:latin typeface="Calibri Light" panose="020F0302020204030204"/>
              </a:rPr>
              <a:t>If </a:t>
            </a:r>
            <a:r>
              <a:rPr lang="en-GB" dirty="0" smtClean="0">
                <a:solidFill>
                  <a:srgbClr val="000000"/>
                </a:solidFill>
                <a:latin typeface="Calibri Light" panose="020F0302020204030204"/>
              </a:rPr>
              <a:t>ultrasound waves </a:t>
            </a:r>
            <a:r>
              <a:rPr lang="en-GB" dirty="0">
                <a:solidFill>
                  <a:srgbClr val="000000"/>
                </a:solidFill>
                <a:latin typeface="Calibri Light" panose="020F0302020204030204"/>
              </a:rPr>
              <a:t>of a given frequency are </a:t>
            </a:r>
            <a:r>
              <a:rPr lang="en-GB" dirty="0" smtClean="0">
                <a:solidFill>
                  <a:srgbClr val="000000"/>
                </a:solidFill>
                <a:latin typeface="Calibri Light" panose="020F0302020204030204"/>
              </a:rPr>
              <a:t>reflected by a </a:t>
            </a:r>
            <a:r>
              <a:rPr lang="en-GB" dirty="0">
                <a:solidFill>
                  <a:srgbClr val="000000"/>
                </a:solidFill>
                <a:latin typeface="Calibri Light" panose="020F0302020204030204"/>
              </a:rPr>
              <a:t>stationary reflector, the reflected waves </a:t>
            </a:r>
            <a:r>
              <a:rPr lang="en-GB" dirty="0" smtClean="0">
                <a:solidFill>
                  <a:srgbClr val="000000"/>
                </a:solidFill>
                <a:latin typeface="Calibri Light" panose="020F0302020204030204"/>
              </a:rPr>
              <a:t>have </a:t>
            </a:r>
            <a:r>
              <a:rPr lang="en-GB" dirty="0">
                <a:solidFill>
                  <a:srgbClr val="000000"/>
                </a:solidFill>
                <a:latin typeface="Calibri Light" panose="020F0302020204030204"/>
              </a:rPr>
              <a:t>the same frequency as those transmitted. </a:t>
            </a:r>
            <a:endParaRPr lang="en-GB" dirty="0" smtClean="0">
              <a:solidFill>
                <a:srgbClr val="000000"/>
              </a:solidFill>
              <a:latin typeface="Calibri Light" panose="020F0302020204030204"/>
            </a:endParaRPr>
          </a:p>
          <a:p>
            <a:pPr lvl="0"/>
            <a:endParaRPr lang="en-GB" sz="1600" dirty="0">
              <a:solidFill>
                <a:srgbClr val="000000"/>
              </a:solidFill>
              <a:latin typeface="Calibri Light" panose="020F0302020204030204"/>
            </a:endParaRPr>
          </a:p>
          <a:p>
            <a:pPr lvl="0"/>
            <a:r>
              <a:rPr lang="en-GB" dirty="0" smtClean="0">
                <a:solidFill>
                  <a:srgbClr val="000000"/>
                </a:solidFill>
                <a:latin typeface="Calibri Light" panose="020F0302020204030204"/>
              </a:rPr>
              <a:t>If the reflecting </a:t>
            </a:r>
            <a:r>
              <a:rPr lang="en-GB" dirty="0">
                <a:solidFill>
                  <a:srgbClr val="000000"/>
                </a:solidFill>
                <a:latin typeface="Calibri Light" panose="020F0302020204030204"/>
              </a:rPr>
              <a:t>body is </a:t>
            </a:r>
            <a:r>
              <a:rPr lang="en-GB" dirty="0" smtClean="0">
                <a:solidFill>
                  <a:srgbClr val="000000"/>
                </a:solidFill>
                <a:latin typeface="Calibri Light" panose="020F0302020204030204"/>
              </a:rPr>
              <a:t>moving,  this movement causes a change in the ‘pitch’ (frequency) of the reflected signal. This </a:t>
            </a:r>
            <a:r>
              <a:rPr lang="en-GB" dirty="0">
                <a:solidFill>
                  <a:srgbClr val="000000"/>
                </a:solidFill>
                <a:latin typeface="Calibri Light" panose="020F0302020204030204"/>
              </a:rPr>
              <a:t>is called </a:t>
            </a:r>
            <a:r>
              <a:rPr lang="en-GB" dirty="0" smtClean="0">
                <a:solidFill>
                  <a:srgbClr val="000000"/>
                </a:solidFill>
                <a:latin typeface="Calibri Light" panose="020F0302020204030204"/>
              </a:rPr>
              <a:t>a </a:t>
            </a:r>
            <a:r>
              <a:rPr lang="en-GB" b="1" dirty="0">
                <a:solidFill>
                  <a:srgbClr val="7030A0"/>
                </a:solidFill>
                <a:latin typeface="Calibri Light" panose="020F0302020204030204"/>
              </a:rPr>
              <a:t>Doppler </a:t>
            </a:r>
            <a:r>
              <a:rPr lang="en-GB" b="1" dirty="0" smtClean="0">
                <a:solidFill>
                  <a:srgbClr val="7030A0"/>
                </a:solidFill>
                <a:latin typeface="Calibri Light" panose="020F0302020204030204"/>
              </a:rPr>
              <a:t>shift</a:t>
            </a:r>
            <a:r>
              <a:rPr lang="en-GB" dirty="0" smtClean="0">
                <a:solidFill>
                  <a:srgbClr val="000000"/>
                </a:solidFill>
                <a:latin typeface="Calibri Light" panose="020F0302020204030204"/>
              </a:rPr>
              <a:t>, named after the physicist Christian Doppler, who first described this in 1842. </a:t>
            </a:r>
            <a:endParaRPr lang="en-GB" dirty="0">
              <a:solidFill>
                <a:srgbClr val="000000"/>
              </a:solidFill>
              <a:latin typeface="Calibri Light" panose="020F0302020204030204"/>
            </a:endParaRPr>
          </a:p>
        </p:txBody>
      </p:sp>
      <p:sp>
        <p:nvSpPr>
          <p:cNvPr id="9" name="Rechthoek 8"/>
          <p:cNvSpPr/>
          <p:nvPr/>
        </p:nvSpPr>
        <p:spPr>
          <a:xfrm>
            <a:off x="467703" y="4623789"/>
            <a:ext cx="11072284" cy="685059"/>
          </a:xfrm>
          <a:prstGeom prst="rect">
            <a:avLst/>
          </a:prstGeom>
        </p:spPr>
        <p:txBody>
          <a:bodyPr wrap="square">
            <a:spAutoFit/>
          </a:bodyPr>
          <a:lstStyle/>
          <a:p>
            <a:pPr>
              <a:lnSpc>
                <a:spcPct val="107000"/>
              </a:lnSpc>
              <a:spcAft>
                <a:spcPts val="0"/>
              </a:spcAft>
            </a:pPr>
            <a:r>
              <a:rPr lang="en-GB" dirty="0" smtClean="0">
                <a:latin typeface="+mj-lt"/>
                <a:ea typeface="Calibri" panose="020F0502020204030204" pitchFamily="34" charset="0"/>
                <a:cs typeface="Times New Roman" panose="02020603050405020304" pitchFamily="18" charset="0"/>
              </a:rPr>
              <a:t>The Doppler shifts are analysed by the system and are translated into an audible signal</a:t>
            </a:r>
            <a:r>
              <a:rPr lang="en-GB" dirty="0">
                <a:latin typeface="+mj-lt"/>
                <a:ea typeface="Calibri" panose="020F0502020204030204" pitchFamily="34" charset="0"/>
                <a:cs typeface="Times New Roman" panose="02020603050405020304" pitchFamily="18" charset="0"/>
              </a:rPr>
              <a:t>. Although this sound is actually generated artificially from </a:t>
            </a:r>
            <a:r>
              <a:rPr lang="en-GB" dirty="0" smtClean="0">
                <a:latin typeface="+mj-lt"/>
                <a:ea typeface="Calibri" panose="020F0502020204030204" pitchFamily="34" charset="0"/>
                <a:cs typeface="Times New Roman" panose="02020603050405020304" pitchFamily="18" charset="0"/>
              </a:rPr>
              <a:t>the </a:t>
            </a:r>
            <a:r>
              <a:rPr lang="en-GB" dirty="0">
                <a:latin typeface="+mj-lt"/>
                <a:ea typeface="Calibri" panose="020F0502020204030204" pitchFamily="34" charset="0"/>
                <a:cs typeface="Times New Roman" panose="02020603050405020304" pitchFamily="18" charset="0"/>
              </a:rPr>
              <a:t>Doppler </a:t>
            </a:r>
            <a:r>
              <a:rPr lang="en-GB" dirty="0" smtClean="0">
                <a:latin typeface="+mj-lt"/>
                <a:ea typeface="Calibri" panose="020F0502020204030204" pitchFamily="34" charset="0"/>
                <a:cs typeface="Times New Roman" panose="02020603050405020304" pitchFamily="18" charset="0"/>
              </a:rPr>
              <a:t>shift, </a:t>
            </a:r>
            <a:r>
              <a:rPr lang="en-GB" dirty="0">
                <a:latin typeface="+mj-lt"/>
                <a:ea typeface="Calibri" panose="020F0502020204030204" pitchFamily="34" charset="0"/>
                <a:cs typeface="Times New Roman" panose="02020603050405020304" pitchFamily="18" charset="0"/>
              </a:rPr>
              <a:t>it is perceived by users as representing the actual fetal heart sounds. </a:t>
            </a:r>
            <a:endParaRPr lang="en-GB" dirty="0">
              <a:effectLst/>
              <a:latin typeface="+mj-lt"/>
              <a:ea typeface="Calibri" panose="020F0502020204030204" pitchFamily="34" charset="0"/>
              <a:cs typeface="Times New Roman" panose="02020603050405020304" pitchFamily="18" charset="0"/>
            </a:endParaRPr>
          </a:p>
        </p:txBody>
      </p:sp>
      <p:sp>
        <p:nvSpPr>
          <p:cNvPr id="12" name="Rechthoek 11"/>
          <p:cNvSpPr/>
          <p:nvPr/>
        </p:nvSpPr>
        <p:spPr>
          <a:xfrm>
            <a:off x="467703" y="5412393"/>
            <a:ext cx="11478684" cy="646331"/>
          </a:xfrm>
          <a:prstGeom prst="rect">
            <a:avLst/>
          </a:prstGeom>
        </p:spPr>
        <p:txBody>
          <a:bodyPr wrap="square">
            <a:spAutoFit/>
          </a:bodyPr>
          <a:lstStyle/>
          <a:p>
            <a:r>
              <a:rPr lang="en-GB" dirty="0" smtClean="0">
                <a:latin typeface="+mj-lt"/>
              </a:rPr>
              <a:t>False Doppler signals can be generated by reflections of the ultrasound beam against other moving structures in the ultra-sound beam, e.g. in the case of fetal or maternal </a:t>
            </a:r>
            <a:r>
              <a:rPr lang="en-GB" dirty="0">
                <a:latin typeface="+mj-lt"/>
              </a:rPr>
              <a:t>movement </a:t>
            </a:r>
            <a:r>
              <a:rPr lang="en-GB" dirty="0" smtClean="0">
                <a:latin typeface="+mj-lt"/>
              </a:rPr>
              <a:t>or motion from the placenta or umbilical cord blood flow. </a:t>
            </a:r>
            <a:endParaRPr lang="en-US" dirty="0">
              <a:latin typeface="+mj-lt"/>
            </a:endParaRPr>
          </a:p>
        </p:txBody>
      </p:sp>
      <p:pic>
        <p:nvPicPr>
          <p:cNvPr id="5" name="Afbeelding 4"/>
          <p:cNvPicPr>
            <a:picLocks noChangeAspect="1"/>
          </p:cNvPicPr>
          <p:nvPr/>
        </p:nvPicPr>
        <p:blipFill>
          <a:blip r:embed="rId2"/>
          <a:stretch>
            <a:fillRect/>
          </a:stretch>
        </p:blipFill>
        <p:spPr>
          <a:xfrm>
            <a:off x="8883829" y="1430183"/>
            <a:ext cx="2518576" cy="2755171"/>
          </a:xfrm>
          <a:prstGeom prst="rect">
            <a:avLst/>
          </a:prstGeom>
        </p:spPr>
      </p:pic>
      <p:sp>
        <p:nvSpPr>
          <p:cNvPr id="4" name="Rechthoek 3"/>
          <p:cNvSpPr/>
          <p:nvPr/>
        </p:nvSpPr>
        <p:spPr>
          <a:xfrm>
            <a:off x="467703" y="3438630"/>
            <a:ext cx="7787297" cy="981423"/>
          </a:xfrm>
          <a:prstGeom prst="rect">
            <a:avLst/>
          </a:prstGeom>
        </p:spPr>
        <p:txBody>
          <a:bodyPr wrap="square">
            <a:spAutoFit/>
          </a:bodyPr>
          <a:lstStyle/>
          <a:p>
            <a:pPr lvl="0">
              <a:lnSpc>
                <a:spcPct val="107000"/>
              </a:lnSpc>
            </a:pPr>
            <a:r>
              <a:rPr lang="en-GB" dirty="0">
                <a:solidFill>
                  <a:srgbClr val="000000"/>
                </a:solidFill>
                <a:latin typeface="Calibri Light" panose="020F0302020204030204"/>
                <a:ea typeface="Calibri" panose="020F0502020204030204" pitchFamily="34" charset="0"/>
                <a:cs typeface="Times New Roman" panose="02020603050405020304" pitchFamily="18" charset="0"/>
              </a:rPr>
              <a:t>In pregnancy, the ultrasound beam is directed towards the fetal heart, so that ultrasound waves are bounced off the fetal heart. The Doppler shifts associated with the movement of the fetal heart are interpreted by the system as heart beats. </a:t>
            </a:r>
          </a:p>
        </p:txBody>
      </p:sp>
      <p:sp>
        <p:nvSpPr>
          <p:cNvPr id="7" name="Tekstvak 6"/>
          <p:cNvSpPr txBox="1"/>
          <p:nvPr/>
        </p:nvSpPr>
        <p:spPr>
          <a:xfrm>
            <a:off x="8900950" y="4185355"/>
            <a:ext cx="2501454" cy="369332"/>
          </a:xfrm>
          <a:prstGeom prst="rect">
            <a:avLst/>
          </a:prstGeom>
          <a:noFill/>
        </p:spPr>
        <p:txBody>
          <a:bodyPr wrap="none" rtlCol="0">
            <a:spAutoFit/>
          </a:bodyPr>
          <a:lstStyle/>
          <a:p>
            <a:r>
              <a:rPr lang="en-US" b="1" dirty="0" smtClean="0">
                <a:solidFill>
                  <a:srgbClr val="7030A0"/>
                </a:solidFill>
                <a:latin typeface="+mj-lt"/>
              </a:rPr>
              <a:t>handheld Doppler system</a:t>
            </a:r>
            <a:endParaRPr lang="en-US" b="1" dirty="0">
              <a:solidFill>
                <a:srgbClr val="7030A0"/>
              </a:solidFill>
              <a:latin typeface="+mj-lt"/>
            </a:endParaRPr>
          </a:p>
        </p:txBody>
      </p:sp>
    </p:spTree>
    <p:extLst>
      <p:ext uri="{BB962C8B-B14F-4D97-AF65-F5344CB8AC3E}">
        <p14:creationId xmlns:p14="http://schemas.microsoft.com/office/powerpoint/2010/main" val="2018515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355600" y="424144"/>
            <a:ext cx="80496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Fetal </a:t>
            </a:r>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Doppler: </a:t>
            </a: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Doppler Principle</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7" name="Titel 1"/>
          <p:cNvSpPr txBox="1">
            <a:spLocks/>
          </p:cNvSpPr>
          <p:nvPr/>
        </p:nvSpPr>
        <p:spPr>
          <a:xfrm>
            <a:off x="9135533" y="6443133"/>
            <a:ext cx="30446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Foetal Heart Monitor</a:t>
            </a:r>
            <a:endParaRPr lang="en-GB" sz="2000" dirty="0"/>
          </a:p>
        </p:txBody>
      </p:sp>
      <p:pic>
        <p:nvPicPr>
          <p:cNvPr id="5" name="Afbeelding 4"/>
          <p:cNvPicPr>
            <a:picLocks noChangeAspect="1"/>
          </p:cNvPicPr>
          <p:nvPr/>
        </p:nvPicPr>
        <p:blipFill>
          <a:blip r:embed="rId2"/>
          <a:stretch>
            <a:fillRect/>
          </a:stretch>
        </p:blipFill>
        <p:spPr>
          <a:xfrm>
            <a:off x="6009893" y="1549091"/>
            <a:ext cx="5486147" cy="3123244"/>
          </a:xfrm>
          <a:prstGeom prst="rect">
            <a:avLst/>
          </a:prstGeom>
        </p:spPr>
      </p:pic>
      <p:sp>
        <p:nvSpPr>
          <p:cNvPr id="3" name="Rechthoek 2"/>
          <p:cNvSpPr/>
          <p:nvPr/>
        </p:nvSpPr>
        <p:spPr>
          <a:xfrm>
            <a:off x="355600" y="1459592"/>
            <a:ext cx="5291667" cy="1264642"/>
          </a:xfrm>
          <a:prstGeom prst="rect">
            <a:avLst/>
          </a:prstGeom>
        </p:spPr>
        <p:txBody>
          <a:bodyPr wrap="square">
            <a:spAutoFit/>
          </a:bodyPr>
          <a:lstStyle/>
          <a:p>
            <a:pPr lvl="0">
              <a:lnSpc>
                <a:spcPct val="107000"/>
              </a:lnSpc>
            </a:pPr>
            <a:r>
              <a:rPr lang="en-GB" dirty="0" smtClean="0">
                <a:solidFill>
                  <a:srgbClr val="000000"/>
                </a:solidFill>
                <a:latin typeface="Calibri Light" panose="020F0302020204030204"/>
                <a:ea typeface="Calibri" panose="020F0502020204030204" pitchFamily="34" charset="0"/>
                <a:cs typeface="Times New Roman" panose="02020603050405020304" pitchFamily="18" charset="0"/>
              </a:rPr>
              <a:t>The </a:t>
            </a:r>
            <a:r>
              <a:rPr lang="en-GB" dirty="0">
                <a:solidFill>
                  <a:srgbClr val="000000"/>
                </a:solidFill>
                <a:latin typeface="Calibri Light" panose="020F0302020204030204"/>
                <a:ea typeface="Calibri" panose="020F0502020204030204" pitchFamily="34" charset="0"/>
                <a:cs typeface="Times New Roman" panose="02020603050405020304" pitchFamily="18" charset="0"/>
              </a:rPr>
              <a:t>Doppler shift is a phenomenon whereby any movement between the source of a sound (or ultrasound) &amp; </a:t>
            </a:r>
            <a:r>
              <a:rPr lang="en-GB" dirty="0" smtClean="0">
                <a:solidFill>
                  <a:srgbClr val="000000"/>
                </a:solidFill>
                <a:latin typeface="Calibri Light" panose="020F0302020204030204"/>
                <a:ea typeface="Calibri" panose="020F0502020204030204" pitchFamily="34" charset="0"/>
                <a:cs typeface="Times New Roman" panose="02020603050405020304" pitchFamily="18" charset="0"/>
              </a:rPr>
              <a:t>the receiver </a:t>
            </a:r>
            <a:r>
              <a:rPr lang="en-GB" dirty="0">
                <a:solidFill>
                  <a:srgbClr val="000000"/>
                </a:solidFill>
                <a:latin typeface="Calibri Light" panose="020F0302020204030204"/>
                <a:ea typeface="Calibri" panose="020F0502020204030204" pitchFamily="34" charset="0"/>
                <a:cs typeface="Times New Roman" panose="02020603050405020304" pitchFamily="18" charset="0"/>
              </a:rPr>
              <a:t>of that sound, results in a change in pitch (or shift in frequency) of the sound. </a:t>
            </a:r>
          </a:p>
        </p:txBody>
      </p:sp>
      <p:sp>
        <p:nvSpPr>
          <p:cNvPr id="6" name="Rechthoek 5"/>
          <p:cNvSpPr/>
          <p:nvPr/>
        </p:nvSpPr>
        <p:spPr>
          <a:xfrm>
            <a:off x="383864" y="3133838"/>
            <a:ext cx="5235137" cy="981423"/>
          </a:xfrm>
          <a:prstGeom prst="rect">
            <a:avLst/>
          </a:prstGeom>
        </p:spPr>
        <p:txBody>
          <a:bodyPr wrap="square">
            <a:spAutoFit/>
          </a:bodyPr>
          <a:lstStyle/>
          <a:p>
            <a:pPr lvl="0">
              <a:lnSpc>
                <a:spcPct val="107000"/>
              </a:lnSpc>
            </a:pPr>
            <a:r>
              <a:rPr lang="en-GB" dirty="0" smtClean="0">
                <a:solidFill>
                  <a:srgbClr val="000000"/>
                </a:solidFill>
                <a:latin typeface="Calibri Light" panose="020F0302020204030204"/>
                <a:ea typeface="Calibri" panose="020F0502020204030204" pitchFamily="34" charset="0"/>
                <a:cs typeface="Times New Roman" panose="02020603050405020304" pitchFamily="18" charset="0"/>
              </a:rPr>
              <a:t>If </a:t>
            </a:r>
            <a:r>
              <a:rPr lang="en-GB" dirty="0">
                <a:solidFill>
                  <a:srgbClr val="000000"/>
                </a:solidFill>
                <a:latin typeface="Calibri Light" panose="020F0302020204030204"/>
                <a:ea typeface="Calibri" panose="020F0502020204030204" pitchFamily="34" charset="0"/>
                <a:cs typeface="Times New Roman" panose="02020603050405020304" pitchFamily="18" charset="0"/>
              </a:rPr>
              <a:t>the reflector is moving towards the transmitter-receiver, the reflected frequency will be higher than the transmitted frequency. </a:t>
            </a:r>
          </a:p>
        </p:txBody>
      </p:sp>
      <p:sp>
        <p:nvSpPr>
          <p:cNvPr id="12" name="Rechthoek 11"/>
          <p:cNvSpPr/>
          <p:nvPr/>
        </p:nvSpPr>
        <p:spPr>
          <a:xfrm>
            <a:off x="355600" y="4763214"/>
            <a:ext cx="11253168" cy="1477328"/>
          </a:xfrm>
          <a:prstGeom prst="rect">
            <a:avLst/>
          </a:prstGeom>
        </p:spPr>
        <p:txBody>
          <a:bodyPr wrap="square">
            <a:spAutoFit/>
          </a:bodyPr>
          <a:lstStyle/>
          <a:p>
            <a:r>
              <a:rPr lang="en-GB" dirty="0" smtClean="0">
                <a:latin typeface="+mj-lt"/>
              </a:rPr>
              <a:t>This </a:t>
            </a:r>
            <a:r>
              <a:rPr lang="en-GB" dirty="0">
                <a:latin typeface="+mj-lt"/>
              </a:rPr>
              <a:t>phenomenon can </a:t>
            </a:r>
            <a:r>
              <a:rPr lang="en-GB" dirty="0" smtClean="0">
                <a:latin typeface="+mj-lt"/>
              </a:rPr>
              <a:t>be heard</a:t>
            </a:r>
            <a:r>
              <a:rPr lang="en-GB" dirty="0">
                <a:latin typeface="+mj-lt"/>
              </a:rPr>
              <a:t>, for example, when a train approaches a station with its whistle blowing. As the train moves towards </a:t>
            </a:r>
            <a:r>
              <a:rPr lang="en-GB" dirty="0" smtClean="0">
                <a:latin typeface="+mj-lt"/>
              </a:rPr>
              <a:t>you, the </a:t>
            </a:r>
            <a:r>
              <a:rPr lang="en-GB" dirty="0">
                <a:latin typeface="+mj-lt"/>
              </a:rPr>
              <a:t>pitch of the whistle goes up (not to be confused with the volume which also goes up!). As it passes you </a:t>
            </a:r>
            <a:r>
              <a:rPr lang="en-GB" dirty="0" smtClean="0">
                <a:latin typeface="+mj-lt"/>
              </a:rPr>
              <a:t>&amp; moves </a:t>
            </a:r>
            <a:r>
              <a:rPr lang="en-GB" dirty="0">
                <a:latin typeface="+mj-lt"/>
              </a:rPr>
              <a:t>away, the pitch of the sound drops. The amount by which the pitch of the sound changes is directly</a:t>
            </a:r>
          </a:p>
          <a:p>
            <a:r>
              <a:rPr lang="en-GB" dirty="0">
                <a:latin typeface="+mj-lt"/>
              </a:rPr>
              <a:t>proportional to the speed of the train. </a:t>
            </a:r>
            <a:endParaRPr lang="en-GB" dirty="0" smtClean="0">
              <a:latin typeface="+mj-lt"/>
            </a:endParaRPr>
          </a:p>
          <a:p>
            <a:r>
              <a:rPr lang="en-GB" dirty="0" smtClean="0">
                <a:latin typeface="+mj-lt"/>
              </a:rPr>
              <a:t>Another </a:t>
            </a:r>
            <a:r>
              <a:rPr lang="en-GB" dirty="0">
                <a:latin typeface="+mj-lt"/>
              </a:rPr>
              <a:t>example </a:t>
            </a:r>
            <a:r>
              <a:rPr lang="en-GB" dirty="0" smtClean="0">
                <a:latin typeface="+mj-lt"/>
              </a:rPr>
              <a:t>of the Doppler principle in </a:t>
            </a:r>
            <a:r>
              <a:rPr lang="en-GB" dirty="0">
                <a:latin typeface="+mj-lt"/>
              </a:rPr>
              <a:t>everyday life is an approaching/receding police </a:t>
            </a:r>
            <a:r>
              <a:rPr lang="en-GB" dirty="0" smtClean="0">
                <a:latin typeface="+mj-lt"/>
              </a:rPr>
              <a:t>car siren.</a:t>
            </a:r>
          </a:p>
        </p:txBody>
      </p:sp>
    </p:spTree>
    <p:extLst>
      <p:ext uri="{BB962C8B-B14F-4D97-AF65-F5344CB8AC3E}">
        <p14:creationId xmlns:p14="http://schemas.microsoft.com/office/powerpoint/2010/main" val="4528235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9099551" cy="673629"/>
          </a:xfrm>
        </p:spPr>
        <p:txBody>
          <a:bodyPr>
            <a:normAutofit/>
          </a:bodyPr>
          <a:lstStyle/>
          <a:p>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Fetal ECG </a:t>
            </a: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via maternal surface electrodes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7" name="Titel 1"/>
          <p:cNvSpPr txBox="1">
            <a:spLocks/>
          </p:cNvSpPr>
          <p:nvPr/>
        </p:nvSpPr>
        <p:spPr>
          <a:xfrm>
            <a:off x="9135533" y="6443133"/>
            <a:ext cx="30446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Foetal Heart Monitor</a:t>
            </a:r>
            <a:endParaRPr lang="en-GB" sz="2000" dirty="0"/>
          </a:p>
        </p:txBody>
      </p:sp>
      <p:sp>
        <p:nvSpPr>
          <p:cNvPr id="3" name="Rechthoek 2"/>
          <p:cNvSpPr/>
          <p:nvPr/>
        </p:nvSpPr>
        <p:spPr>
          <a:xfrm>
            <a:off x="412130" y="1436256"/>
            <a:ext cx="7978337" cy="1585049"/>
          </a:xfrm>
          <a:prstGeom prst="rect">
            <a:avLst/>
          </a:prstGeom>
        </p:spPr>
        <p:txBody>
          <a:bodyPr wrap="square">
            <a:spAutoFit/>
          </a:bodyPr>
          <a:lstStyle/>
          <a:p>
            <a:r>
              <a:rPr lang="en-GB" dirty="0">
                <a:latin typeface="+mj-lt"/>
              </a:rPr>
              <a:t>Surface electrodes are applied directly to the mother’s body, typically with adhesive </a:t>
            </a:r>
            <a:r>
              <a:rPr lang="en-GB" dirty="0" smtClean="0">
                <a:latin typeface="+mj-lt"/>
              </a:rPr>
              <a:t>silver-silver chloride </a:t>
            </a:r>
            <a:r>
              <a:rPr lang="en-GB" dirty="0">
                <a:latin typeface="+mj-lt"/>
              </a:rPr>
              <a:t>electrodes. The surface electrode technique operates identically to a </a:t>
            </a:r>
            <a:r>
              <a:rPr lang="en-GB" dirty="0" smtClean="0">
                <a:latin typeface="+mj-lt"/>
              </a:rPr>
              <a:t>typical </a:t>
            </a:r>
            <a:r>
              <a:rPr lang="en-GB" b="1" dirty="0" smtClean="0">
                <a:solidFill>
                  <a:srgbClr val="7030A0"/>
                </a:solidFill>
                <a:latin typeface="+mj-lt"/>
              </a:rPr>
              <a:t>electrocardiogram</a:t>
            </a:r>
            <a:r>
              <a:rPr lang="en-GB" dirty="0">
                <a:latin typeface="+mj-lt"/>
              </a:rPr>
              <a:t>, but with much more complex </a:t>
            </a:r>
            <a:r>
              <a:rPr lang="en-GB" b="1" dirty="0">
                <a:solidFill>
                  <a:srgbClr val="7030A0"/>
                </a:solidFill>
                <a:latin typeface="+mj-lt"/>
              </a:rPr>
              <a:t>signal processing </a:t>
            </a:r>
            <a:r>
              <a:rPr lang="en-GB" dirty="0">
                <a:latin typeface="+mj-lt"/>
              </a:rPr>
              <a:t>to reduce the probability </a:t>
            </a:r>
            <a:r>
              <a:rPr lang="en-GB" dirty="0" smtClean="0">
                <a:latin typeface="+mj-lt"/>
              </a:rPr>
              <a:t>of mistaking </a:t>
            </a:r>
            <a:r>
              <a:rPr lang="en-GB" dirty="0">
                <a:latin typeface="+mj-lt"/>
              </a:rPr>
              <a:t>a maternal heart beat for a fetal heart beat. </a:t>
            </a:r>
            <a:endParaRPr lang="en-GB" dirty="0" smtClean="0">
              <a:latin typeface="+mj-lt"/>
            </a:endParaRPr>
          </a:p>
          <a:p>
            <a:endParaRPr lang="en-GB" sz="500" dirty="0">
              <a:latin typeface="+mj-lt"/>
            </a:endParaRPr>
          </a:p>
          <a:p>
            <a:r>
              <a:rPr lang="en-GB" dirty="0">
                <a:latin typeface="+mj-lt"/>
              </a:rPr>
              <a:t>The automatic separation of the two ECG’s is the topic of ongoing research….</a:t>
            </a:r>
          </a:p>
        </p:txBody>
      </p:sp>
      <p:sp>
        <p:nvSpPr>
          <p:cNvPr id="5" name="Rechthoek 4"/>
          <p:cNvSpPr/>
          <p:nvPr/>
        </p:nvSpPr>
        <p:spPr>
          <a:xfrm>
            <a:off x="4956534" y="4018265"/>
            <a:ext cx="6445870" cy="1938992"/>
          </a:xfrm>
          <a:prstGeom prst="rect">
            <a:avLst/>
          </a:prstGeom>
        </p:spPr>
        <p:txBody>
          <a:bodyPr wrap="square">
            <a:spAutoFit/>
          </a:bodyPr>
          <a:lstStyle/>
          <a:p>
            <a:pPr lvl="0"/>
            <a:r>
              <a:rPr lang="en-GB" dirty="0">
                <a:solidFill>
                  <a:srgbClr val="000000"/>
                </a:solidFill>
                <a:latin typeface="Calibri Light" panose="020F0302020204030204"/>
              </a:rPr>
              <a:t>The surface electrode approach </a:t>
            </a:r>
            <a:r>
              <a:rPr lang="en-GB" dirty="0" smtClean="0">
                <a:solidFill>
                  <a:srgbClr val="000000"/>
                </a:solidFill>
                <a:latin typeface="Calibri Light" panose="020F0302020204030204"/>
              </a:rPr>
              <a:t>to measuring </a:t>
            </a:r>
            <a:r>
              <a:rPr lang="en-GB" dirty="0">
                <a:solidFill>
                  <a:srgbClr val="000000"/>
                </a:solidFill>
                <a:latin typeface="Calibri Light" panose="020F0302020204030204"/>
              </a:rPr>
              <a:t>the fetal heart rate has the advantages of being </a:t>
            </a:r>
            <a:r>
              <a:rPr lang="en-GB" b="1" dirty="0">
                <a:solidFill>
                  <a:srgbClr val="7030A0"/>
                </a:solidFill>
                <a:latin typeface="Calibri Light" panose="020F0302020204030204"/>
              </a:rPr>
              <a:t>not invasive</a:t>
            </a:r>
            <a:r>
              <a:rPr lang="en-GB" dirty="0">
                <a:solidFill>
                  <a:srgbClr val="000000"/>
                </a:solidFill>
                <a:latin typeface="Calibri Light" panose="020F0302020204030204"/>
              </a:rPr>
              <a:t>, being applicable </a:t>
            </a:r>
            <a:r>
              <a:rPr lang="en-GB" b="1" dirty="0">
                <a:solidFill>
                  <a:srgbClr val="7030A0"/>
                </a:solidFill>
                <a:latin typeface="Calibri Light" panose="020F0302020204030204"/>
              </a:rPr>
              <a:t>at </a:t>
            </a:r>
            <a:r>
              <a:rPr lang="en-GB" b="1" dirty="0" smtClean="0">
                <a:solidFill>
                  <a:srgbClr val="7030A0"/>
                </a:solidFill>
                <a:latin typeface="Calibri Light" panose="020F0302020204030204"/>
              </a:rPr>
              <a:t>any time </a:t>
            </a:r>
            <a:r>
              <a:rPr lang="en-GB" dirty="0">
                <a:solidFill>
                  <a:srgbClr val="000000"/>
                </a:solidFill>
                <a:latin typeface="Calibri Light" panose="020F0302020204030204"/>
              </a:rPr>
              <a:t>during pregnancy, and </a:t>
            </a:r>
            <a:r>
              <a:rPr lang="en-GB" dirty="0" smtClean="0">
                <a:solidFill>
                  <a:srgbClr val="000000"/>
                </a:solidFill>
                <a:latin typeface="Calibri Light" panose="020F0302020204030204"/>
              </a:rPr>
              <a:t>at </a:t>
            </a:r>
            <a:r>
              <a:rPr lang="en-GB" b="1" dirty="0">
                <a:solidFill>
                  <a:srgbClr val="7030A0"/>
                </a:solidFill>
                <a:latin typeface="Calibri Light" panose="020F0302020204030204"/>
              </a:rPr>
              <a:t>very low cost</a:t>
            </a:r>
            <a:r>
              <a:rPr lang="en-GB" dirty="0">
                <a:solidFill>
                  <a:srgbClr val="000000"/>
                </a:solidFill>
                <a:latin typeface="Calibri Light" panose="020F0302020204030204"/>
              </a:rPr>
              <a:t>. </a:t>
            </a:r>
            <a:endParaRPr lang="en-GB" dirty="0" smtClean="0">
              <a:solidFill>
                <a:srgbClr val="000000"/>
              </a:solidFill>
              <a:latin typeface="Calibri Light" panose="020F0302020204030204"/>
            </a:endParaRPr>
          </a:p>
          <a:p>
            <a:pPr lvl="0"/>
            <a:endParaRPr lang="en-GB" sz="1050" dirty="0">
              <a:solidFill>
                <a:srgbClr val="000000"/>
              </a:solidFill>
              <a:latin typeface="Calibri Light" panose="020F0302020204030204"/>
            </a:endParaRPr>
          </a:p>
          <a:p>
            <a:pPr lvl="0"/>
            <a:r>
              <a:rPr lang="en-GB" dirty="0" smtClean="0">
                <a:solidFill>
                  <a:srgbClr val="000000"/>
                </a:solidFill>
                <a:latin typeface="Calibri Light" panose="020F0302020204030204"/>
              </a:rPr>
              <a:t>However</a:t>
            </a:r>
            <a:r>
              <a:rPr lang="en-GB" dirty="0">
                <a:solidFill>
                  <a:srgbClr val="000000"/>
                </a:solidFill>
                <a:latin typeface="Calibri Light" panose="020F0302020204030204"/>
              </a:rPr>
              <a:t>, they are subject to </a:t>
            </a:r>
            <a:r>
              <a:rPr lang="en-GB" b="1" dirty="0" smtClean="0">
                <a:solidFill>
                  <a:srgbClr val="7030A0"/>
                </a:solidFill>
                <a:latin typeface="Calibri Light" panose="020F0302020204030204"/>
              </a:rPr>
              <a:t>artefacts</a:t>
            </a:r>
            <a:r>
              <a:rPr lang="en-GB" dirty="0" smtClean="0">
                <a:solidFill>
                  <a:srgbClr val="000000"/>
                </a:solidFill>
                <a:latin typeface="Calibri Light" panose="020F0302020204030204"/>
              </a:rPr>
              <a:t> </a:t>
            </a:r>
            <a:r>
              <a:rPr lang="en-GB" dirty="0">
                <a:solidFill>
                  <a:srgbClr val="000000"/>
                </a:solidFill>
                <a:latin typeface="Calibri Light" panose="020F0302020204030204"/>
              </a:rPr>
              <a:t>from </a:t>
            </a:r>
            <a:r>
              <a:rPr lang="en-GB" dirty="0" smtClean="0">
                <a:solidFill>
                  <a:srgbClr val="000000"/>
                </a:solidFill>
                <a:latin typeface="Calibri Light" panose="020F0302020204030204"/>
              </a:rPr>
              <a:t>the maternal </a:t>
            </a:r>
            <a:r>
              <a:rPr lang="en-GB" dirty="0">
                <a:solidFill>
                  <a:srgbClr val="000000"/>
                </a:solidFill>
                <a:latin typeface="Calibri Light" panose="020F0302020204030204"/>
              </a:rPr>
              <a:t>heart beat, don’t work well with </a:t>
            </a:r>
            <a:r>
              <a:rPr lang="en-GB" b="1" dirty="0">
                <a:solidFill>
                  <a:srgbClr val="7030A0"/>
                </a:solidFill>
                <a:latin typeface="Calibri Light" panose="020F0302020204030204"/>
              </a:rPr>
              <a:t>certain fetal positions </a:t>
            </a:r>
            <a:r>
              <a:rPr lang="en-GB" dirty="0">
                <a:solidFill>
                  <a:srgbClr val="000000"/>
                </a:solidFill>
                <a:latin typeface="Calibri Light" panose="020F0302020204030204"/>
              </a:rPr>
              <a:t>and can’t resolve </a:t>
            </a:r>
            <a:r>
              <a:rPr lang="en-GB" b="1" dirty="0">
                <a:solidFill>
                  <a:srgbClr val="7030A0"/>
                </a:solidFill>
                <a:latin typeface="Calibri Light" panose="020F0302020204030204"/>
              </a:rPr>
              <a:t>multiple </a:t>
            </a:r>
            <a:r>
              <a:rPr lang="en-GB" b="1" dirty="0" smtClean="0">
                <a:solidFill>
                  <a:srgbClr val="7030A0"/>
                </a:solidFill>
                <a:latin typeface="Calibri Light" panose="020F0302020204030204"/>
              </a:rPr>
              <a:t>fetal pregnancies</a:t>
            </a:r>
            <a:r>
              <a:rPr lang="en-GB" dirty="0">
                <a:solidFill>
                  <a:srgbClr val="000000"/>
                </a:solidFill>
                <a:latin typeface="Calibri Light" panose="020F0302020204030204"/>
              </a:rPr>
              <a:t>.</a:t>
            </a:r>
          </a:p>
        </p:txBody>
      </p:sp>
      <p:pic>
        <p:nvPicPr>
          <p:cNvPr id="6" name="Afbeelding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620337" y="1464431"/>
            <a:ext cx="2782067" cy="2326499"/>
          </a:xfrm>
          <a:prstGeom prst="rect">
            <a:avLst/>
          </a:prstGeom>
        </p:spPr>
      </p:pic>
      <p:pic>
        <p:nvPicPr>
          <p:cNvPr id="10" name="Afbeelding 9"/>
          <p:cNvPicPr>
            <a:picLocks noChangeAspect="1"/>
          </p:cNvPicPr>
          <p:nvPr/>
        </p:nvPicPr>
        <p:blipFill rotWithShape="1">
          <a:blip r:embed="rId3"/>
          <a:srcRect t="6331" b="2749"/>
          <a:stretch/>
        </p:blipFill>
        <p:spPr>
          <a:xfrm>
            <a:off x="412130" y="3249126"/>
            <a:ext cx="4238247" cy="2821263"/>
          </a:xfrm>
          <a:prstGeom prst="rect">
            <a:avLst/>
          </a:prstGeom>
        </p:spPr>
      </p:pic>
    </p:spTree>
    <p:extLst>
      <p:ext uri="{BB962C8B-B14F-4D97-AF65-F5344CB8AC3E}">
        <p14:creationId xmlns:p14="http://schemas.microsoft.com/office/powerpoint/2010/main" val="2854390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7533217" cy="673629"/>
          </a:xfrm>
        </p:spPr>
        <p:txBody>
          <a:bodyPr>
            <a:normAutofit/>
          </a:bodyPr>
          <a:lstStyle/>
          <a:p>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Fetal ECG </a:t>
            </a: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via fetal scalp electrode</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7" name="Titel 1"/>
          <p:cNvSpPr txBox="1">
            <a:spLocks/>
          </p:cNvSpPr>
          <p:nvPr/>
        </p:nvSpPr>
        <p:spPr>
          <a:xfrm>
            <a:off x="9135533" y="6443133"/>
            <a:ext cx="3044613"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Foetal Heart Monitor</a:t>
            </a:r>
            <a:endParaRPr lang="en-GB" sz="2000" dirty="0"/>
          </a:p>
        </p:txBody>
      </p:sp>
      <p:sp>
        <p:nvSpPr>
          <p:cNvPr id="4" name="Rechthoek 3"/>
          <p:cNvSpPr/>
          <p:nvPr/>
        </p:nvSpPr>
        <p:spPr>
          <a:xfrm>
            <a:off x="467704" y="1328012"/>
            <a:ext cx="7101418" cy="1277786"/>
          </a:xfrm>
          <a:prstGeom prst="rect">
            <a:avLst/>
          </a:prstGeom>
        </p:spPr>
        <p:txBody>
          <a:bodyPr wrap="square">
            <a:spAutoFit/>
          </a:bodyPr>
          <a:lstStyle/>
          <a:p>
            <a:pPr>
              <a:lnSpc>
                <a:spcPct val="107000"/>
              </a:lnSpc>
              <a:spcAft>
                <a:spcPts val="0"/>
              </a:spcAft>
            </a:pPr>
            <a:r>
              <a:rPr lang="en-GB" dirty="0" smtClean="0">
                <a:latin typeface="+mj-lt"/>
                <a:ea typeface="Calibri" panose="020F0502020204030204" pitchFamily="34" charset="0"/>
                <a:cs typeface="Times New Roman" panose="02020603050405020304" pitchFamily="18" charset="0"/>
              </a:rPr>
              <a:t>A fetal ECG </a:t>
            </a:r>
            <a:r>
              <a:rPr lang="en-GB" dirty="0">
                <a:latin typeface="+mj-lt"/>
                <a:ea typeface="Calibri" panose="020F0502020204030204" pitchFamily="34" charset="0"/>
                <a:cs typeface="Times New Roman" panose="02020603050405020304" pitchFamily="18" charset="0"/>
              </a:rPr>
              <a:t>can also be </a:t>
            </a:r>
            <a:r>
              <a:rPr lang="en-GB" dirty="0" smtClean="0">
                <a:latin typeface="+mj-lt"/>
                <a:ea typeface="Calibri" panose="020F0502020204030204" pitchFamily="34" charset="0"/>
                <a:cs typeface="Times New Roman" panose="02020603050405020304" pitchFamily="18" charset="0"/>
              </a:rPr>
              <a:t>acquired </a:t>
            </a:r>
            <a:r>
              <a:rPr lang="en-GB" dirty="0">
                <a:latin typeface="+mj-lt"/>
                <a:ea typeface="Calibri" panose="020F0502020204030204" pitchFamily="34" charset="0"/>
                <a:cs typeface="Times New Roman" panose="02020603050405020304" pitchFamily="18" charset="0"/>
              </a:rPr>
              <a:t>as a part of monitoring during childbirth. This can be done by applying a Fetal Scalp Electrode (FSE) to the fetal head. </a:t>
            </a:r>
          </a:p>
          <a:p>
            <a:pPr>
              <a:lnSpc>
                <a:spcPct val="107000"/>
              </a:lnSpc>
              <a:spcAft>
                <a:spcPts val="0"/>
              </a:spcAft>
            </a:pPr>
            <a:r>
              <a:rPr lang="en-GB" dirty="0" smtClean="0">
                <a:latin typeface="+mj-lt"/>
                <a:ea typeface="Calibri" panose="020F0502020204030204" pitchFamily="34" charset="0"/>
                <a:cs typeface="Times New Roman" panose="02020603050405020304" pitchFamily="18" charset="0"/>
              </a:rPr>
              <a:t>This </a:t>
            </a:r>
            <a:r>
              <a:rPr lang="en-GB" dirty="0">
                <a:latin typeface="+mj-lt"/>
                <a:ea typeface="Calibri" panose="020F0502020204030204" pitchFamily="34" charset="0"/>
                <a:cs typeface="Times New Roman" panose="02020603050405020304" pitchFamily="18" charset="0"/>
              </a:rPr>
              <a:t>involves a single electrode being passed through the woman's cervix and attached to the baby's scalp</a:t>
            </a:r>
            <a:r>
              <a:rPr lang="en-GB" dirty="0" smtClean="0">
                <a:latin typeface="+mj-lt"/>
                <a:ea typeface="Calibri" panose="020F0502020204030204" pitchFamily="34" charset="0"/>
                <a:cs typeface="Times New Roman" panose="02020603050405020304" pitchFamily="18" charset="0"/>
              </a:rPr>
              <a:t>.</a:t>
            </a:r>
            <a:endParaRPr lang="en-GB" dirty="0">
              <a:latin typeface="+mj-lt"/>
              <a:ea typeface="Calibri" panose="020F0502020204030204" pitchFamily="34" charset="0"/>
              <a:cs typeface="Times New Roman" panose="02020603050405020304" pitchFamily="18" charset="0"/>
            </a:endParaRPr>
          </a:p>
        </p:txBody>
      </p:sp>
      <p:sp>
        <p:nvSpPr>
          <p:cNvPr id="10" name="Rechthoek 9"/>
          <p:cNvSpPr/>
          <p:nvPr/>
        </p:nvSpPr>
        <p:spPr>
          <a:xfrm>
            <a:off x="467704" y="2624286"/>
            <a:ext cx="7101419" cy="968278"/>
          </a:xfrm>
          <a:prstGeom prst="rect">
            <a:avLst/>
          </a:prstGeom>
        </p:spPr>
        <p:txBody>
          <a:bodyPr wrap="square">
            <a:spAutoFit/>
          </a:bodyPr>
          <a:lstStyle/>
          <a:p>
            <a:pPr lvl="0">
              <a:lnSpc>
                <a:spcPct val="107000"/>
              </a:lnSpc>
            </a:pPr>
            <a:r>
              <a:rPr lang="en-GB" dirty="0">
                <a:solidFill>
                  <a:srgbClr val="000000"/>
                </a:solidFill>
                <a:latin typeface="Calibri Light" panose="020F0302020204030204"/>
                <a:ea typeface="Calibri" panose="020F0502020204030204" pitchFamily="34" charset="0"/>
                <a:cs typeface="Times New Roman" panose="02020603050405020304" pitchFamily="18" charset="0"/>
              </a:rPr>
              <a:t>This approach is used only with high-risk patients, if labor is going very slowly or if the external fetal </a:t>
            </a:r>
            <a:r>
              <a:rPr lang="en-GB" dirty="0" smtClean="0">
                <a:solidFill>
                  <a:srgbClr val="000000"/>
                </a:solidFill>
                <a:latin typeface="Calibri Light" panose="020F0302020204030204"/>
                <a:ea typeface="Calibri" panose="020F0502020204030204" pitchFamily="34" charset="0"/>
                <a:cs typeface="Times New Roman" panose="02020603050405020304" pitchFamily="18" charset="0"/>
              </a:rPr>
              <a:t>(Doppler) monitor </a:t>
            </a:r>
            <a:r>
              <a:rPr lang="en-GB" dirty="0">
                <a:solidFill>
                  <a:srgbClr val="000000"/>
                </a:solidFill>
                <a:latin typeface="Calibri Light" panose="020F0302020204030204"/>
                <a:ea typeface="Calibri" panose="020F0502020204030204" pitchFamily="34" charset="0"/>
                <a:cs typeface="Times New Roman" panose="02020603050405020304" pitchFamily="18" charset="0"/>
              </a:rPr>
              <a:t>is not detecting the fetal heart rate. </a:t>
            </a:r>
            <a:endParaRPr lang="en-GB" dirty="0" smtClean="0">
              <a:solidFill>
                <a:srgbClr val="000000"/>
              </a:solidFill>
              <a:latin typeface="Calibri Light" panose="020F0302020204030204"/>
              <a:ea typeface="Calibri" panose="020F0502020204030204" pitchFamily="34" charset="0"/>
              <a:cs typeface="Times New Roman" panose="02020603050405020304" pitchFamily="18" charset="0"/>
            </a:endParaRPr>
          </a:p>
        </p:txBody>
      </p:sp>
      <p:grpSp>
        <p:nvGrpSpPr>
          <p:cNvPr id="5" name="Groep 4"/>
          <p:cNvGrpSpPr/>
          <p:nvPr/>
        </p:nvGrpSpPr>
        <p:grpSpPr>
          <a:xfrm>
            <a:off x="412130" y="3781806"/>
            <a:ext cx="6079507" cy="2463238"/>
            <a:chOff x="310091" y="3495868"/>
            <a:chExt cx="6079507" cy="2463238"/>
          </a:xfrm>
        </p:grpSpPr>
        <p:sp>
          <p:nvSpPr>
            <p:cNvPr id="12" name="Rechthoek 11"/>
            <p:cNvSpPr/>
            <p:nvPr/>
          </p:nvSpPr>
          <p:spPr>
            <a:xfrm>
              <a:off x="2878470" y="3495868"/>
              <a:ext cx="3511128" cy="2463238"/>
            </a:xfrm>
            <a:prstGeom prst="rect">
              <a:avLst/>
            </a:prstGeom>
          </p:spPr>
          <p:txBody>
            <a:bodyPr wrap="square">
              <a:spAutoFit/>
            </a:bodyPr>
            <a:lstStyle/>
            <a:p>
              <a:pPr lvl="0">
                <a:lnSpc>
                  <a:spcPct val="107000"/>
                </a:lnSpc>
              </a:pPr>
              <a:r>
                <a:rPr lang="en-GB" dirty="0">
                  <a:solidFill>
                    <a:srgbClr val="000000"/>
                  </a:solidFill>
                  <a:latin typeface="Calibri Light" panose="020F0302020204030204"/>
                  <a:ea typeface="Calibri" panose="020F0502020204030204" pitchFamily="34" charset="0"/>
                  <a:cs typeface="Times New Roman" panose="02020603050405020304" pitchFamily="18" charset="0"/>
                </a:rPr>
                <a:t>The </a:t>
              </a:r>
              <a:r>
                <a:rPr lang="en-GB" b="1" dirty="0">
                  <a:solidFill>
                    <a:srgbClr val="7030A0"/>
                  </a:solidFill>
                  <a:latin typeface="Calibri Light" panose="020F0302020204030204"/>
                  <a:ea typeface="Calibri" panose="020F0502020204030204" pitchFamily="34" charset="0"/>
                  <a:cs typeface="Times New Roman" panose="02020603050405020304" pitchFamily="18" charset="0"/>
                </a:rPr>
                <a:t>amniotic sac </a:t>
              </a:r>
              <a:r>
                <a:rPr lang="en-GB" dirty="0">
                  <a:solidFill>
                    <a:srgbClr val="000000"/>
                  </a:solidFill>
                  <a:latin typeface="Calibri Light" panose="020F0302020204030204"/>
                  <a:ea typeface="Calibri" panose="020F0502020204030204" pitchFamily="34" charset="0"/>
                  <a:cs typeface="Times New Roman" panose="02020603050405020304" pitchFamily="18" charset="0"/>
                </a:rPr>
                <a:t>must be broken to apply the electrode. The scalp electrode gives accurate fetal electrocardiograms. However, it is invasive, opens the amniotic sac for infection, and cannot be easily applied to multiple fetal pregnancies.</a:t>
              </a:r>
              <a:endParaRPr lang="en-GB" sz="2400" dirty="0">
                <a:solidFill>
                  <a:srgbClr val="000000"/>
                </a:solidFill>
                <a:latin typeface="Calibri Light" panose="020F0302020204030204"/>
                <a:ea typeface="Calibri" panose="020F0502020204030204" pitchFamily="34" charset="0"/>
                <a:cs typeface="Times New Roman" panose="02020603050405020304" pitchFamily="18" charset="0"/>
              </a:endParaRPr>
            </a:p>
          </p:txBody>
        </p:sp>
        <p:pic>
          <p:nvPicPr>
            <p:cNvPr id="3" name="Afbeelding 2"/>
            <p:cNvPicPr>
              <a:picLocks noChangeAspect="1"/>
            </p:cNvPicPr>
            <p:nvPr/>
          </p:nvPicPr>
          <p:blipFill>
            <a:blip r:embed="rId2"/>
            <a:stretch>
              <a:fillRect/>
            </a:stretch>
          </p:blipFill>
          <p:spPr>
            <a:xfrm>
              <a:off x="310091" y="3571722"/>
              <a:ext cx="2229908" cy="2063678"/>
            </a:xfrm>
            <a:prstGeom prst="rect">
              <a:avLst/>
            </a:prstGeom>
          </p:spPr>
        </p:pic>
      </p:grpSp>
      <p:pic>
        <p:nvPicPr>
          <p:cNvPr id="8" name="Afbeelding 7"/>
          <p:cNvPicPr>
            <a:picLocks noChangeAspect="1"/>
          </p:cNvPicPr>
          <p:nvPr/>
        </p:nvPicPr>
        <p:blipFill>
          <a:blip r:embed="rId3"/>
          <a:stretch>
            <a:fillRect/>
          </a:stretch>
        </p:blipFill>
        <p:spPr>
          <a:xfrm>
            <a:off x="7661501" y="1436256"/>
            <a:ext cx="3740903" cy="3905232"/>
          </a:xfrm>
          <a:prstGeom prst="rect">
            <a:avLst/>
          </a:prstGeom>
        </p:spPr>
      </p:pic>
    </p:spTree>
    <p:extLst>
      <p:ext uri="{BB962C8B-B14F-4D97-AF65-F5344CB8AC3E}">
        <p14:creationId xmlns:p14="http://schemas.microsoft.com/office/powerpoint/2010/main" val="4090660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7"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8" y="440796"/>
            <a:ext cx="9759951" cy="673629"/>
          </a:xfrm>
        </p:spPr>
        <p:txBody>
          <a:bodyPr>
            <a:normAutofit fontScale="90000"/>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Fetal ECG: comparison between the two methods </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10" name="Titel 1"/>
          <p:cNvSpPr txBox="1">
            <a:spLocks/>
          </p:cNvSpPr>
          <p:nvPr/>
        </p:nvSpPr>
        <p:spPr>
          <a:xfrm>
            <a:off x="8255001" y="6443133"/>
            <a:ext cx="3925146"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cs typeface="Times New Roman" panose="02020603050405020304" pitchFamily="18" charset="0"/>
              </a:rPr>
              <a:t>Vital Signs</a:t>
            </a:r>
            <a:endParaRPr lang="en-GB" sz="2000" dirty="0"/>
          </a:p>
        </p:txBody>
      </p:sp>
      <p:pic>
        <p:nvPicPr>
          <p:cNvPr id="3" name="Afbeelding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449552" y="1320111"/>
            <a:ext cx="6931515" cy="3940928"/>
          </a:xfrm>
          <a:prstGeom prst="rect">
            <a:avLst/>
          </a:prstGeom>
        </p:spPr>
      </p:pic>
      <p:pic>
        <p:nvPicPr>
          <p:cNvPr id="5" name="Afbeelding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13157" y="5322704"/>
            <a:ext cx="10443794" cy="919351"/>
          </a:xfrm>
          <a:prstGeom prst="rect">
            <a:avLst/>
          </a:prstGeom>
        </p:spPr>
      </p:pic>
    </p:spTree>
    <p:extLst>
      <p:ext uri="{BB962C8B-B14F-4D97-AF65-F5344CB8AC3E}">
        <p14:creationId xmlns:p14="http://schemas.microsoft.com/office/powerpoint/2010/main" val="309960481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rugblik">
  <a:themeElements>
    <a:clrScheme name="Terugblik">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Terugbli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rugbli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2539</TotalTime>
  <Words>1309</Words>
  <Application>Microsoft Office PowerPoint</Application>
  <PresentationFormat>Widescreen</PresentationFormat>
  <Paragraphs>93</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Times New Roman</vt:lpstr>
      <vt:lpstr>Wingdings</vt:lpstr>
      <vt:lpstr>Terugblik</vt:lpstr>
      <vt:lpstr>Maternal and fetal vital signals</vt:lpstr>
      <vt:lpstr>Fetal Heart Rate</vt:lpstr>
      <vt:lpstr>Fetal heart rate measurement</vt:lpstr>
      <vt:lpstr>Fetal Doppler: Ultrasound Beam</vt:lpstr>
      <vt:lpstr>Fetal Doppler: Doppler shift</vt:lpstr>
      <vt:lpstr>Fetal Doppler: Doppler Principle</vt:lpstr>
      <vt:lpstr>Fetal ECG via maternal surface electrodes</vt:lpstr>
      <vt:lpstr>Fetal ECG via fetal scalp electrode</vt:lpstr>
      <vt:lpstr>Fetal ECG: comparison between the two methods </vt:lpstr>
      <vt:lpstr>Maternal vital signs: contractions and intra-uterine pressure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Chris Mol</dc:creator>
  <cp:lastModifiedBy>Chris Mol</cp:lastModifiedBy>
  <cp:revision>232</cp:revision>
  <dcterms:created xsi:type="dcterms:W3CDTF">2014-11-03T16:21:19Z</dcterms:created>
  <dcterms:modified xsi:type="dcterms:W3CDTF">2020-03-18T13:50:21Z</dcterms:modified>
</cp:coreProperties>
</file>